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60" r:id="rId5"/>
    <p:sldId id="258" r:id="rId6"/>
    <p:sldId id="259" r:id="rId7"/>
    <p:sldId id="270" r:id="rId8"/>
    <p:sldId id="263" r:id="rId9"/>
    <p:sldId id="264" r:id="rId10"/>
    <p:sldId id="269" r:id="rId11"/>
    <p:sldId id="271"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56"/>
    <p:restoredTop sz="94643"/>
  </p:normalViewPr>
  <p:slideViewPr>
    <p:cSldViewPr snapToGrid="0" snapToObjects="1">
      <p:cViewPr varScale="1">
        <p:scale>
          <a:sx n="98" d="100"/>
          <a:sy n="98" d="100"/>
        </p:scale>
        <p:origin x="232" y="1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3/8/19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DCA4-489D-6940-B6C9-68B10EEE93E7}"/>
              </a:ext>
            </a:extLst>
          </p:cNvPr>
          <p:cNvSpPr>
            <a:spLocks noGrp="1"/>
          </p:cNvSpPr>
          <p:nvPr>
            <p:ph type="ctrTitle"/>
          </p:nvPr>
        </p:nvSpPr>
        <p:spPr>
          <a:xfrm>
            <a:off x="2589212" y="938622"/>
            <a:ext cx="8915399" cy="2262781"/>
          </a:xfrm>
        </p:spPr>
        <p:txBody>
          <a:bodyPr/>
          <a:lstStyle/>
          <a:p>
            <a:r>
              <a:rPr lang="en-US" dirty="0"/>
              <a:t>Preceptor Training &amp; Assessment</a:t>
            </a:r>
          </a:p>
        </p:txBody>
      </p:sp>
      <p:sp>
        <p:nvSpPr>
          <p:cNvPr id="3" name="Subtitle 2">
            <a:extLst>
              <a:ext uri="{FF2B5EF4-FFF2-40B4-BE49-F238E27FC236}">
                <a16:creationId xmlns:a16="http://schemas.microsoft.com/office/drawing/2014/main" id="{5BA194D5-C752-8045-BF9A-BA5EA07421D9}"/>
              </a:ext>
            </a:extLst>
          </p:cNvPr>
          <p:cNvSpPr>
            <a:spLocks noGrp="1"/>
          </p:cNvSpPr>
          <p:nvPr>
            <p:ph type="subTitle" idx="1"/>
          </p:nvPr>
        </p:nvSpPr>
        <p:spPr/>
        <p:txBody>
          <a:bodyPr/>
          <a:lstStyle/>
          <a:p>
            <a:r>
              <a:rPr lang="en-US" dirty="0" err="1"/>
              <a:t>JoAnna</a:t>
            </a:r>
            <a:r>
              <a:rPr lang="en-US" dirty="0"/>
              <a:t> </a:t>
            </a:r>
            <a:r>
              <a:rPr lang="en-US" dirty="0" err="1"/>
              <a:t>Cupp</a:t>
            </a:r>
            <a:r>
              <a:rPr lang="en-US" dirty="0"/>
              <a:t>, MS, RDN, LD</a:t>
            </a:r>
          </a:p>
          <a:p>
            <a:r>
              <a:rPr lang="en-US" dirty="0"/>
              <a:t>Interim Program Director</a:t>
            </a:r>
          </a:p>
        </p:txBody>
      </p:sp>
      <p:pic>
        <p:nvPicPr>
          <p:cNvPr id="4" name="Picture 3">
            <a:extLst>
              <a:ext uri="{FF2B5EF4-FFF2-40B4-BE49-F238E27FC236}">
                <a16:creationId xmlns:a16="http://schemas.microsoft.com/office/drawing/2014/main" id="{FF388DD6-4F4E-DB4D-A6A5-24B2C2041516}"/>
              </a:ext>
            </a:extLst>
          </p:cNvPr>
          <p:cNvPicPr>
            <a:picLocks noChangeAspect="1"/>
          </p:cNvPicPr>
          <p:nvPr/>
        </p:nvPicPr>
        <p:blipFill>
          <a:blip r:embed="rId2"/>
          <a:stretch>
            <a:fillRect/>
          </a:stretch>
        </p:blipFill>
        <p:spPr>
          <a:xfrm>
            <a:off x="7204073" y="3005092"/>
            <a:ext cx="3909963" cy="2458723"/>
          </a:xfrm>
          <a:prstGeom prst="rect">
            <a:avLst/>
          </a:prstGeom>
        </p:spPr>
      </p:pic>
      <p:sp>
        <p:nvSpPr>
          <p:cNvPr id="5" name="Rectangle 4">
            <a:extLst>
              <a:ext uri="{FF2B5EF4-FFF2-40B4-BE49-F238E27FC236}">
                <a16:creationId xmlns:a16="http://schemas.microsoft.com/office/drawing/2014/main" id="{EE0F81E1-8A33-C848-9E98-65F46D3A51C7}"/>
              </a:ext>
            </a:extLst>
          </p:cNvPr>
          <p:cNvSpPr/>
          <p:nvPr/>
        </p:nvSpPr>
        <p:spPr>
          <a:xfrm>
            <a:off x="7204073" y="5488163"/>
            <a:ext cx="3909963" cy="369332"/>
          </a:xfrm>
          <a:prstGeom prst="rect">
            <a:avLst/>
          </a:prstGeom>
        </p:spPr>
        <p:txBody>
          <a:bodyPr wrap="square">
            <a:spAutoFit/>
          </a:bodyPr>
          <a:lstStyle/>
          <a:p>
            <a:r>
              <a:rPr lang="en-US" sz="900" dirty="0"/>
              <a:t>Figure 1. </a:t>
            </a:r>
            <a:r>
              <a:rPr lang="en-US" sz="900" i="1" dirty="0"/>
              <a:t>Coordinated Program in Dietetics</a:t>
            </a:r>
            <a:r>
              <a:rPr lang="en-US" sz="900" dirty="0"/>
              <a:t>. Retrieved from https://</a:t>
            </a:r>
            <a:r>
              <a:rPr lang="en-US" sz="900" dirty="0" err="1"/>
              <a:t>www</a:t>
            </a:r>
            <a:r>
              <a:rPr lang="en-US" sz="800" dirty="0" err="1"/>
              <a:t>.astate.edu</a:t>
            </a:r>
            <a:r>
              <a:rPr lang="en-US" sz="800" dirty="0"/>
              <a:t>/college/</a:t>
            </a:r>
            <a:r>
              <a:rPr lang="en-US" sz="800" dirty="0" err="1"/>
              <a:t>conhp</a:t>
            </a:r>
            <a:r>
              <a:rPr lang="en-US" sz="800" dirty="0"/>
              <a:t>/departments/dietetics/</a:t>
            </a:r>
            <a:r>
              <a:rPr lang="en-US" sz="800" dirty="0" err="1"/>
              <a:t>index.dot</a:t>
            </a:r>
            <a:endParaRPr lang="en-US" sz="800" dirty="0"/>
          </a:p>
        </p:txBody>
      </p:sp>
    </p:spTree>
    <p:extLst>
      <p:ext uri="{BB962C8B-B14F-4D97-AF65-F5344CB8AC3E}">
        <p14:creationId xmlns:p14="http://schemas.microsoft.com/office/powerpoint/2010/main" val="421737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04E4B-4C25-D34D-8279-67351AA854C1}"/>
              </a:ext>
            </a:extLst>
          </p:cNvPr>
          <p:cNvSpPr>
            <a:spLocks noGrp="1"/>
          </p:cNvSpPr>
          <p:nvPr>
            <p:ph type="title"/>
          </p:nvPr>
        </p:nvSpPr>
        <p:spPr/>
        <p:txBody>
          <a:bodyPr/>
          <a:lstStyle/>
          <a:p>
            <a:r>
              <a:rPr lang="en-US" dirty="0"/>
              <a:t>Strategic Plan/Recommendations</a:t>
            </a:r>
          </a:p>
        </p:txBody>
      </p:sp>
      <p:sp>
        <p:nvSpPr>
          <p:cNvPr id="3" name="Content Placeholder 2">
            <a:extLst>
              <a:ext uri="{FF2B5EF4-FFF2-40B4-BE49-F238E27FC236}">
                <a16:creationId xmlns:a16="http://schemas.microsoft.com/office/drawing/2014/main" id="{2AC19823-ECC0-0E42-BEC0-E20FBF273F4E}"/>
              </a:ext>
            </a:extLst>
          </p:cNvPr>
          <p:cNvSpPr>
            <a:spLocks noGrp="1"/>
          </p:cNvSpPr>
          <p:nvPr>
            <p:ph idx="1"/>
          </p:nvPr>
        </p:nvSpPr>
        <p:spPr>
          <a:xfrm>
            <a:off x="2589212" y="1905000"/>
            <a:ext cx="8915400" cy="4006222"/>
          </a:xfrm>
        </p:spPr>
        <p:txBody>
          <a:bodyPr>
            <a:normAutofit/>
          </a:bodyPr>
          <a:lstStyle/>
          <a:p>
            <a:r>
              <a:rPr lang="en-US" dirty="0"/>
              <a:t>Admission Requirements of the Program</a:t>
            </a:r>
          </a:p>
          <a:p>
            <a:pPr lvl="1"/>
            <a:r>
              <a:rPr lang="en-US" dirty="0"/>
              <a:t>Implemented an entrance exam (HESI A2)</a:t>
            </a:r>
          </a:p>
          <a:p>
            <a:pPr lvl="1"/>
            <a:r>
              <a:rPr lang="en-US" dirty="0"/>
              <a:t>Accept Higher GPA</a:t>
            </a:r>
          </a:p>
          <a:p>
            <a:r>
              <a:rPr lang="en-US" dirty="0"/>
              <a:t>Program Curriculum</a:t>
            </a:r>
          </a:p>
          <a:p>
            <a:pPr lvl="1"/>
            <a:r>
              <a:rPr lang="en-US" dirty="0"/>
              <a:t>Involve faculty, staff, and students in efforts to improve</a:t>
            </a:r>
          </a:p>
          <a:p>
            <a:pPr lvl="1"/>
            <a:r>
              <a:rPr lang="en-US" dirty="0"/>
              <a:t>Weight specific courses throughout the program</a:t>
            </a:r>
          </a:p>
          <a:p>
            <a:r>
              <a:rPr lang="en-US" dirty="0"/>
              <a:t>Faculty</a:t>
            </a:r>
          </a:p>
          <a:p>
            <a:pPr lvl="1"/>
            <a:r>
              <a:rPr lang="en-US" dirty="0"/>
              <a:t>Implemented Exam Review Course to help students identify weak areas</a:t>
            </a:r>
          </a:p>
          <a:p>
            <a:pPr lvl="1"/>
            <a:r>
              <a:rPr lang="en-US" dirty="0"/>
              <a:t>Implemented Summer Workshop for Seniors prior to graduation</a:t>
            </a:r>
          </a:p>
          <a:p>
            <a:pPr lvl="1"/>
            <a:endParaRPr lang="en-US" dirty="0"/>
          </a:p>
        </p:txBody>
      </p:sp>
    </p:spTree>
    <p:extLst>
      <p:ext uri="{BB962C8B-B14F-4D97-AF65-F5344CB8AC3E}">
        <p14:creationId xmlns:p14="http://schemas.microsoft.com/office/powerpoint/2010/main" val="280399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940D-9D50-8A4D-99F6-485217288AB8}"/>
              </a:ext>
            </a:extLst>
          </p:cNvPr>
          <p:cNvSpPr>
            <a:spLocks noGrp="1"/>
          </p:cNvSpPr>
          <p:nvPr>
            <p:ph type="title"/>
          </p:nvPr>
        </p:nvSpPr>
        <p:spPr/>
        <p:txBody>
          <a:bodyPr/>
          <a:lstStyle/>
          <a:p>
            <a:r>
              <a:rPr lang="en-US" dirty="0"/>
              <a:t>Strategic Plan/Recommendations</a:t>
            </a:r>
          </a:p>
        </p:txBody>
      </p:sp>
      <p:sp>
        <p:nvSpPr>
          <p:cNvPr id="3" name="Content Placeholder 2">
            <a:extLst>
              <a:ext uri="{FF2B5EF4-FFF2-40B4-BE49-F238E27FC236}">
                <a16:creationId xmlns:a16="http://schemas.microsoft.com/office/drawing/2014/main" id="{78B3DB66-CBD5-8F4F-A925-6192F9177D90}"/>
              </a:ext>
            </a:extLst>
          </p:cNvPr>
          <p:cNvSpPr>
            <a:spLocks noGrp="1"/>
          </p:cNvSpPr>
          <p:nvPr>
            <p:ph idx="1"/>
          </p:nvPr>
        </p:nvSpPr>
        <p:spPr/>
        <p:txBody>
          <a:bodyPr/>
          <a:lstStyle/>
          <a:p>
            <a:r>
              <a:rPr lang="en-US" dirty="0"/>
              <a:t>Preceptor Training</a:t>
            </a:r>
          </a:p>
          <a:p>
            <a:pPr lvl="1"/>
            <a:r>
              <a:rPr lang="en-US" dirty="0"/>
              <a:t>Seek preceptor feedback</a:t>
            </a:r>
          </a:p>
          <a:p>
            <a:r>
              <a:rPr lang="en-US" dirty="0"/>
              <a:t>Evaluation Feedback</a:t>
            </a:r>
          </a:p>
          <a:p>
            <a:pPr lvl="1"/>
            <a:r>
              <a:rPr lang="en-US" dirty="0"/>
              <a:t>Gather from students</a:t>
            </a:r>
          </a:p>
          <a:p>
            <a:pPr lvl="1"/>
            <a:r>
              <a:rPr lang="en-US" dirty="0"/>
              <a:t>Gather from preceptors</a:t>
            </a:r>
          </a:p>
          <a:p>
            <a:r>
              <a:rPr lang="en-US" dirty="0"/>
              <a:t>Surveys completed former Graduates</a:t>
            </a:r>
          </a:p>
          <a:p>
            <a:pPr lvl="1"/>
            <a:r>
              <a:rPr lang="en-US" dirty="0"/>
              <a:t>Give Qualtrics Surveys</a:t>
            </a:r>
          </a:p>
          <a:p>
            <a:endParaRPr lang="en-US" dirty="0"/>
          </a:p>
        </p:txBody>
      </p:sp>
      <p:pic>
        <p:nvPicPr>
          <p:cNvPr id="4" name="Picture 3">
            <a:extLst>
              <a:ext uri="{FF2B5EF4-FFF2-40B4-BE49-F238E27FC236}">
                <a16:creationId xmlns:a16="http://schemas.microsoft.com/office/drawing/2014/main" id="{34BFD921-81DA-374F-9EC2-D7AAABD2BD88}"/>
              </a:ext>
            </a:extLst>
          </p:cNvPr>
          <p:cNvPicPr>
            <a:picLocks noChangeAspect="1"/>
          </p:cNvPicPr>
          <p:nvPr/>
        </p:nvPicPr>
        <p:blipFill>
          <a:blip r:embed="rId2"/>
          <a:stretch>
            <a:fillRect/>
          </a:stretch>
        </p:blipFill>
        <p:spPr>
          <a:xfrm>
            <a:off x="8532019" y="2544329"/>
            <a:ext cx="2381249" cy="2381249"/>
          </a:xfrm>
          <a:prstGeom prst="rect">
            <a:avLst/>
          </a:prstGeom>
        </p:spPr>
      </p:pic>
      <p:sp>
        <p:nvSpPr>
          <p:cNvPr id="5" name="Rectangle 4">
            <a:extLst>
              <a:ext uri="{FF2B5EF4-FFF2-40B4-BE49-F238E27FC236}">
                <a16:creationId xmlns:a16="http://schemas.microsoft.com/office/drawing/2014/main" id="{B23BCE00-E267-F241-B9DA-FD386DE3AA79}"/>
              </a:ext>
            </a:extLst>
          </p:cNvPr>
          <p:cNvSpPr/>
          <p:nvPr/>
        </p:nvSpPr>
        <p:spPr>
          <a:xfrm>
            <a:off x="8201025" y="5336306"/>
            <a:ext cx="3586162" cy="461665"/>
          </a:xfrm>
          <a:prstGeom prst="rect">
            <a:avLst/>
          </a:prstGeom>
        </p:spPr>
        <p:txBody>
          <a:bodyPr wrap="square">
            <a:spAutoFit/>
          </a:bodyPr>
          <a:lstStyle/>
          <a:p>
            <a:r>
              <a:rPr lang="en-US" sz="1200" dirty="0"/>
              <a:t>Figure 4. </a:t>
            </a:r>
            <a:r>
              <a:rPr lang="en-US" sz="1200" i="1" dirty="0"/>
              <a:t>Survey</a:t>
            </a:r>
            <a:r>
              <a:rPr lang="en-US" sz="1200" dirty="0"/>
              <a:t>. Retrieved from https://</a:t>
            </a:r>
            <a:r>
              <a:rPr lang="en-US" sz="1200" dirty="0" err="1"/>
              <a:t>pixabay.com</a:t>
            </a:r>
            <a:r>
              <a:rPr lang="en-US" sz="1200" dirty="0"/>
              <a:t>/images/search/survey/</a:t>
            </a:r>
          </a:p>
        </p:txBody>
      </p:sp>
    </p:spTree>
    <p:extLst>
      <p:ext uri="{BB962C8B-B14F-4D97-AF65-F5344CB8AC3E}">
        <p14:creationId xmlns:p14="http://schemas.microsoft.com/office/powerpoint/2010/main" val="150581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5BD2-C67D-5E43-AE2A-D6CA8582FBEB}"/>
              </a:ext>
            </a:extLst>
          </p:cNvPr>
          <p:cNvSpPr>
            <a:spLocks noGrp="1"/>
          </p:cNvSpPr>
          <p:nvPr>
            <p:ph type="title"/>
          </p:nvPr>
        </p:nvSpPr>
        <p:spPr>
          <a:xfrm>
            <a:off x="1998746" y="708474"/>
            <a:ext cx="2849025" cy="1280890"/>
          </a:xfrm>
        </p:spPr>
        <p:txBody>
          <a:bodyPr>
            <a:normAutofit fontScale="90000"/>
          </a:bodyPr>
          <a:lstStyle/>
          <a:p>
            <a:r>
              <a:rPr lang="en-US" dirty="0"/>
              <a:t>Survey to be given to preceptors at training</a:t>
            </a:r>
          </a:p>
        </p:txBody>
      </p:sp>
      <p:pic>
        <p:nvPicPr>
          <p:cNvPr id="7" name="Content Placeholder 6">
            <a:extLst>
              <a:ext uri="{FF2B5EF4-FFF2-40B4-BE49-F238E27FC236}">
                <a16:creationId xmlns:a16="http://schemas.microsoft.com/office/drawing/2014/main" id="{3AF015EF-B700-0B4F-8424-4438450EF3E3}"/>
              </a:ext>
            </a:extLst>
          </p:cNvPr>
          <p:cNvPicPr>
            <a:picLocks noGrp="1" noChangeAspect="1"/>
          </p:cNvPicPr>
          <p:nvPr>
            <p:ph idx="1"/>
          </p:nvPr>
        </p:nvPicPr>
        <p:blipFill>
          <a:blip r:embed="rId2"/>
          <a:stretch>
            <a:fillRect/>
          </a:stretch>
        </p:blipFill>
        <p:spPr>
          <a:xfrm>
            <a:off x="5496760" y="121151"/>
            <a:ext cx="5031903" cy="6635479"/>
          </a:xfrm>
        </p:spPr>
      </p:pic>
    </p:spTree>
    <p:extLst>
      <p:ext uri="{BB962C8B-B14F-4D97-AF65-F5344CB8AC3E}">
        <p14:creationId xmlns:p14="http://schemas.microsoft.com/office/powerpoint/2010/main" val="48857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FDED-9F9D-9748-8FFE-1CEC4AA754B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54A2B8D4-245D-A24B-AEB7-9FCACBFEB0D4}"/>
              </a:ext>
            </a:extLst>
          </p:cNvPr>
          <p:cNvSpPr>
            <a:spLocks noGrp="1"/>
          </p:cNvSpPr>
          <p:nvPr>
            <p:ph idx="1"/>
          </p:nvPr>
        </p:nvSpPr>
        <p:spPr/>
        <p:txBody>
          <a:bodyPr/>
          <a:lstStyle/>
          <a:p>
            <a:r>
              <a:rPr lang="en-US" dirty="0"/>
              <a:t>To review the role of a preceptor and available resources</a:t>
            </a:r>
          </a:p>
          <a:p>
            <a:r>
              <a:rPr lang="en-US" dirty="0"/>
              <a:t>To review problem student scenarios</a:t>
            </a:r>
          </a:p>
          <a:p>
            <a:r>
              <a:rPr lang="en-US" dirty="0"/>
              <a:t>To clarify probationary accreditation status and why it is important</a:t>
            </a:r>
          </a:p>
          <a:p>
            <a:r>
              <a:rPr lang="en-US" dirty="0"/>
              <a:t>To identify strategies to improve the pass rate </a:t>
            </a:r>
          </a:p>
          <a:p>
            <a:r>
              <a:rPr lang="en-US" dirty="0"/>
              <a:t>To carry out strategies to improve the pass rate</a:t>
            </a:r>
          </a:p>
          <a:p>
            <a:endParaRPr lang="en-US" dirty="0"/>
          </a:p>
        </p:txBody>
      </p:sp>
      <p:pic>
        <p:nvPicPr>
          <p:cNvPr id="4" name="Picture 3">
            <a:extLst>
              <a:ext uri="{FF2B5EF4-FFF2-40B4-BE49-F238E27FC236}">
                <a16:creationId xmlns:a16="http://schemas.microsoft.com/office/drawing/2014/main" id="{2F7213BA-0556-3D40-A4E7-D209323F5E44}"/>
              </a:ext>
            </a:extLst>
          </p:cNvPr>
          <p:cNvPicPr>
            <a:picLocks noChangeAspect="1"/>
          </p:cNvPicPr>
          <p:nvPr/>
        </p:nvPicPr>
        <p:blipFill>
          <a:blip r:embed="rId2"/>
          <a:stretch>
            <a:fillRect/>
          </a:stretch>
        </p:blipFill>
        <p:spPr>
          <a:xfrm>
            <a:off x="5477429" y="4247123"/>
            <a:ext cx="3138965" cy="2361605"/>
          </a:xfrm>
          <a:prstGeom prst="rect">
            <a:avLst/>
          </a:prstGeom>
        </p:spPr>
      </p:pic>
      <p:sp>
        <p:nvSpPr>
          <p:cNvPr id="5" name="Rectangle 4">
            <a:extLst>
              <a:ext uri="{FF2B5EF4-FFF2-40B4-BE49-F238E27FC236}">
                <a16:creationId xmlns:a16="http://schemas.microsoft.com/office/drawing/2014/main" id="{406659E6-72A7-984D-8D97-3BE75E794BB0}"/>
              </a:ext>
            </a:extLst>
          </p:cNvPr>
          <p:cNvSpPr/>
          <p:nvPr/>
        </p:nvSpPr>
        <p:spPr>
          <a:xfrm>
            <a:off x="8907183" y="5311057"/>
            <a:ext cx="2306639" cy="1200329"/>
          </a:xfrm>
          <a:prstGeom prst="rect">
            <a:avLst/>
          </a:prstGeom>
        </p:spPr>
        <p:txBody>
          <a:bodyPr wrap="square">
            <a:spAutoFit/>
          </a:bodyPr>
          <a:lstStyle/>
          <a:p>
            <a:r>
              <a:rPr lang="en-US" sz="1200" dirty="0"/>
              <a:t>Figure 2. </a:t>
            </a:r>
            <a:r>
              <a:rPr lang="en-US" sz="1200" i="1" dirty="0"/>
              <a:t>Skills Competence Knowledge Success.  </a:t>
            </a:r>
            <a:r>
              <a:rPr lang="en-US" sz="1200" dirty="0"/>
              <a:t>Retrieved from https://</a:t>
            </a:r>
            <a:r>
              <a:rPr lang="en-US" sz="1200" dirty="0" err="1"/>
              <a:t>pixabay.com</a:t>
            </a:r>
            <a:r>
              <a:rPr lang="en-US" sz="1200" dirty="0"/>
              <a:t>/</a:t>
            </a:r>
            <a:r>
              <a:rPr lang="en-US" sz="1200" dirty="0" err="1"/>
              <a:t>en</a:t>
            </a:r>
            <a:r>
              <a:rPr lang="en-US" sz="1200" dirty="0"/>
              <a:t>/skills-competence-knowledge-success-3270306/</a:t>
            </a:r>
          </a:p>
        </p:txBody>
      </p:sp>
    </p:spTree>
    <p:extLst>
      <p:ext uri="{BB962C8B-B14F-4D97-AF65-F5344CB8AC3E}">
        <p14:creationId xmlns:p14="http://schemas.microsoft.com/office/powerpoint/2010/main" val="26207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E3AA2-BA76-BA43-9F7C-34C3FA9B8C0C}"/>
              </a:ext>
            </a:extLst>
          </p:cNvPr>
          <p:cNvSpPr>
            <a:spLocks noGrp="1"/>
          </p:cNvSpPr>
          <p:nvPr>
            <p:ph type="title"/>
          </p:nvPr>
        </p:nvSpPr>
        <p:spPr/>
        <p:txBody>
          <a:bodyPr/>
          <a:lstStyle/>
          <a:p>
            <a:r>
              <a:rPr lang="en-US" dirty="0"/>
              <a:t>Coordinated Program in Dietetics</a:t>
            </a:r>
          </a:p>
        </p:txBody>
      </p:sp>
      <p:sp>
        <p:nvSpPr>
          <p:cNvPr id="3" name="Content Placeholder 2">
            <a:extLst>
              <a:ext uri="{FF2B5EF4-FFF2-40B4-BE49-F238E27FC236}">
                <a16:creationId xmlns:a16="http://schemas.microsoft.com/office/drawing/2014/main" id="{0033BA65-AED4-7948-9A41-B2CC39021546}"/>
              </a:ext>
            </a:extLst>
          </p:cNvPr>
          <p:cNvSpPr>
            <a:spLocks noGrp="1"/>
          </p:cNvSpPr>
          <p:nvPr>
            <p:ph idx="1"/>
          </p:nvPr>
        </p:nvSpPr>
        <p:spPr/>
        <p:txBody>
          <a:bodyPr/>
          <a:lstStyle/>
          <a:p>
            <a:r>
              <a:rPr lang="en-US" dirty="0"/>
              <a:t>2 year-undergraduate program</a:t>
            </a:r>
          </a:p>
          <a:p>
            <a:pPr lvl="1"/>
            <a:r>
              <a:rPr lang="en-US" dirty="0"/>
              <a:t>Bachelor of Science in Dietetics</a:t>
            </a:r>
          </a:p>
          <a:p>
            <a:r>
              <a:rPr lang="en-US" dirty="0"/>
              <a:t>In order for students to be able to take the Commission on Dietetic Registration licensing exam to become registered dietitian nutritionists (RDNs), they complete required course work from an accredited program along with 1200 mandatory supervised practice hours. </a:t>
            </a:r>
          </a:p>
          <a:p>
            <a:r>
              <a:rPr lang="en-US" dirty="0"/>
              <a:t>Preceptors</a:t>
            </a:r>
          </a:p>
          <a:p>
            <a:pPr lvl="1"/>
            <a:r>
              <a:rPr lang="en-US" dirty="0"/>
              <a:t>Assist students in completing of the 1200 hours of mandatory supervised practice</a:t>
            </a:r>
          </a:p>
          <a:p>
            <a:pPr lvl="1"/>
            <a:endParaRPr lang="en-US" dirty="0"/>
          </a:p>
        </p:txBody>
      </p:sp>
    </p:spTree>
    <p:extLst>
      <p:ext uri="{BB962C8B-B14F-4D97-AF65-F5344CB8AC3E}">
        <p14:creationId xmlns:p14="http://schemas.microsoft.com/office/powerpoint/2010/main" val="198219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01294-833B-234C-AC01-8C9DCB31BCCD}"/>
              </a:ext>
            </a:extLst>
          </p:cNvPr>
          <p:cNvSpPr>
            <a:spLocks noGrp="1"/>
          </p:cNvSpPr>
          <p:nvPr>
            <p:ph type="title"/>
          </p:nvPr>
        </p:nvSpPr>
        <p:spPr/>
        <p:txBody>
          <a:bodyPr/>
          <a:lstStyle/>
          <a:p>
            <a:r>
              <a:rPr lang="en-US" dirty="0"/>
              <a:t>5 Supervised Practice Rotations</a:t>
            </a:r>
          </a:p>
        </p:txBody>
      </p:sp>
      <p:sp>
        <p:nvSpPr>
          <p:cNvPr id="3" name="Content Placeholder 2">
            <a:extLst>
              <a:ext uri="{FF2B5EF4-FFF2-40B4-BE49-F238E27FC236}">
                <a16:creationId xmlns:a16="http://schemas.microsoft.com/office/drawing/2014/main" id="{2422479D-EE2A-EF46-B9AD-A0B51F3103E7}"/>
              </a:ext>
            </a:extLst>
          </p:cNvPr>
          <p:cNvSpPr>
            <a:spLocks noGrp="1"/>
          </p:cNvSpPr>
          <p:nvPr>
            <p:ph idx="1"/>
          </p:nvPr>
        </p:nvSpPr>
        <p:spPr>
          <a:xfrm>
            <a:off x="2159002" y="1905000"/>
            <a:ext cx="9013824" cy="3777622"/>
          </a:xfrm>
        </p:spPr>
        <p:txBody>
          <a:bodyPr/>
          <a:lstStyle/>
          <a:p>
            <a:pPr marL="0" indent="0">
              <a:buNone/>
            </a:pPr>
            <a:r>
              <a:rPr lang="en-US" dirty="0"/>
              <a:t>Practicum I	  School Foodservice									168 Hours</a:t>
            </a:r>
          </a:p>
          <a:p>
            <a:pPr marL="0" indent="0">
              <a:buNone/>
            </a:pPr>
            <a:r>
              <a:rPr lang="en-US" dirty="0"/>
              <a:t>Practicum II	  Hospital/Nursing Home Foodservice	 &amp; Community 	360 Hours</a:t>
            </a:r>
          </a:p>
          <a:p>
            <a:pPr marL="0" indent="0">
              <a:buNone/>
            </a:pPr>
            <a:r>
              <a:rPr lang="en-US" dirty="0"/>
              <a:t>Practicum III	  Community										168 Hours</a:t>
            </a:r>
          </a:p>
          <a:p>
            <a:pPr marL="0" indent="0">
              <a:buNone/>
            </a:pPr>
            <a:r>
              <a:rPr lang="en-US" dirty="0"/>
              <a:t>Practicum IV Clinical												168 Hours</a:t>
            </a:r>
          </a:p>
          <a:p>
            <a:pPr marL="0" indent="0">
              <a:buNone/>
            </a:pPr>
            <a:r>
              <a:rPr lang="en-US" dirty="0"/>
              <a:t>Practicum V	  Clinical											</a:t>
            </a:r>
            <a:r>
              <a:rPr lang="en-US" u="sng" dirty="0"/>
              <a:t>360 Hours</a:t>
            </a:r>
          </a:p>
          <a:p>
            <a:pPr marL="0" indent="0">
              <a:buNone/>
            </a:pPr>
            <a:r>
              <a:rPr lang="en-US" dirty="0"/>
              <a:t>							         			 	         </a:t>
            </a:r>
            <a:r>
              <a:rPr lang="en-US" sz="2500" dirty="0"/>
              <a:t>Total: </a:t>
            </a:r>
            <a:r>
              <a:rPr lang="en-US" sz="2500" b="1" dirty="0"/>
              <a:t>1,224 Hours</a:t>
            </a:r>
          </a:p>
          <a:p>
            <a:endParaRPr lang="en-US" dirty="0"/>
          </a:p>
        </p:txBody>
      </p:sp>
    </p:spTree>
    <p:extLst>
      <p:ext uri="{BB962C8B-B14F-4D97-AF65-F5344CB8AC3E}">
        <p14:creationId xmlns:p14="http://schemas.microsoft.com/office/powerpoint/2010/main" val="127698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ACDF-369D-3242-AB28-F3149BDCB309}"/>
              </a:ext>
            </a:extLst>
          </p:cNvPr>
          <p:cNvSpPr>
            <a:spLocks noGrp="1"/>
          </p:cNvSpPr>
          <p:nvPr>
            <p:ph type="title"/>
          </p:nvPr>
        </p:nvSpPr>
        <p:spPr/>
        <p:txBody>
          <a:bodyPr/>
          <a:lstStyle/>
          <a:p>
            <a:r>
              <a:rPr lang="en-US" dirty="0"/>
              <a:t>ACEND Requirements</a:t>
            </a:r>
          </a:p>
        </p:txBody>
      </p:sp>
      <p:sp>
        <p:nvSpPr>
          <p:cNvPr id="3" name="Content Placeholder 2">
            <a:extLst>
              <a:ext uri="{FF2B5EF4-FFF2-40B4-BE49-F238E27FC236}">
                <a16:creationId xmlns:a16="http://schemas.microsoft.com/office/drawing/2014/main" id="{8CE88FFB-1E28-1B45-A16B-292D6E01EE37}"/>
              </a:ext>
            </a:extLst>
          </p:cNvPr>
          <p:cNvSpPr>
            <a:spLocks noGrp="1"/>
          </p:cNvSpPr>
          <p:nvPr>
            <p:ph idx="1"/>
          </p:nvPr>
        </p:nvSpPr>
        <p:spPr>
          <a:xfrm>
            <a:off x="1246188" y="1454899"/>
            <a:ext cx="4546599" cy="1993695"/>
          </a:xfrm>
          <a:ln>
            <a:solidFill>
              <a:schemeClr val="bg1"/>
            </a:solidFill>
          </a:ln>
        </p:spPr>
        <p:txBody>
          <a:bodyPr/>
          <a:lstStyle/>
          <a:p>
            <a:r>
              <a:rPr lang="en-US" dirty="0"/>
              <a:t>Accreditation Council for Education in Nutrition and Dietetics</a:t>
            </a:r>
          </a:p>
          <a:p>
            <a:r>
              <a:rPr lang="en-US" dirty="0"/>
              <a:t>10 standards</a:t>
            </a:r>
          </a:p>
          <a:p>
            <a:pPr lvl="1"/>
            <a:r>
              <a:rPr lang="en-US" dirty="0"/>
              <a:t>6 involve preceptors</a:t>
            </a:r>
          </a:p>
        </p:txBody>
      </p:sp>
      <p:graphicFrame>
        <p:nvGraphicFramePr>
          <p:cNvPr id="4" name="Table 3">
            <a:extLst>
              <a:ext uri="{FF2B5EF4-FFF2-40B4-BE49-F238E27FC236}">
                <a16:creationId xmlns:a16="http://schemas.microsoft.com/office/drawing/2014/main" id="{43CF0F99-7768-CB44-AD46-52F296B3F805}"/>
              </a:ext>
            </a:extLst>
          </p:cNvPr>
          <p:cNvGraphicFramePr>
            <a:graphicFrameLocks noGrp="1"/>
          </p:cNvGraphicFramePr>
          <p:nvPr>
            <p:extLst>
              <p:ext uri="{D42A27DB-BD31-4B8C-83A1-F6EECF244321}">
                <p14:modId xmlns:p14="http://schemas.microsoft.com/office/powerpoint/2010/main" val="1815583977"/>
              </p:ext>
            </p:extLst>
          </p:nvPr>
        </p:nvGraphicFramePr>
        <p:xfrm>
          <a:off x="5975350" y="1481048"/>
          <a:ext cx="5711825" cy="4769263"/>
        </p:xfrm>
        <a:graphic>
          <a:graphicData uri="http://schemas.openxmlformats.org/drawingml/2006/table">
            <a:tbl>
              <a:tblPr firstRow="1" bandRow="1">
                <a:tableStyleId>{5C22544A-7EE6-4342-B048-85BDC9FD1C3A}</a:tableStyleId>
              </a:tblPr>
              <a:tblGrid>
                <a:gridCol w="5711825">
                  <a:extLst>
                    <a:ext uri="{9D8B030D-6E8A-4147-A177-3AD203B41FA5}">
                      <a16:colId xmlns:a16="http://schemas.microsoft.com/office/drawing/2014/main" val="3482138903"/>
                    </a:ext>
                  </a:extLst>
                </a:gridCol>
              </a:tblGrid>
              <a:tr h="563023">
                <a:tc>
                  <a:txBody>
                    <a:bodyPr/>
                    <a:lstStyle/>
                    <a:p>
                      <a:r>
                        <a:rPr lang="en-US" dirty="0"/>
                        <a:t>Eligibility for ACEND Accreditation</a:t>
                      </a:r>
                    </a:p>
                  </a:txBody>
                  <a:tcPr/>
                </a:tc>
                <a:extLst>
                  <a:ext uri="{0D108BD9-81ED-4DB2-BD59-A6C34878D82A}">
                    <a16:rowId xmlns:a16="http://schemas.microsoft.com/office/drawing/2014/main" val="2422145833"/>
                  </a:ext>
                </a:extLst>
              </a:tr>
              <a:tr h="347882">
                <a:tc>
                  <a:txBody>
                    <a:bodyPr/>
                    <a:lstStyle/>
                    <a:p>
                      <a:r>
                        <a:rPr lang="en-US" dirty="0">
                          <a:solidFill>
                            <a:schemeClr val="tx1"/>
                          </a:solidFill>
                        </a:rPr>
                        <a:t>Program Characteristics and Resources</a:t>
                      </a:r>
                    </a:p>
                  </a:txBody>
                  <a:tcPr>
                    <a:solidFill>
                      <a:srgbClr val="FFFF00"/>
                    </a:solidFill>
                  </a:tcPr>
                </a:tc>
                <a:extLst>
                  <a:ext uri="{0D108BD9-81ED-4DB2-BD59-A6C34878D82A}">
                    <a16:rowId xmlns:a16="http://schemas.microsoft.com/office/drawing/2014/main" val="2250804120"/>
                  </a:ext>
                </a:extLst>
              </a:tr>
              <a:tr h="347882">
                <a:tc>
                  <a:txBody>
                    <a:bodyPr/>
                    <a:lstStyle/>
                    <a:p>
                      <a:r>
                        <a:rPr lang="en-US" dirty="0">
                          <a:solidFill>
                            <a:schemeClr val="tx1"/>
                          </a:solidFill>
                        </a:rPr>
                        <a:t>Consortia</a:t>
                      </a:r>
                    </a:p>
                  </a:txBody>
                  <a:tcPr/>
                </a:tc>
                <a:extLst>
                  <a:ext uri="{0D108BD9-81ED-4DB2-BD59-A6C34878D82A}">
                    <a16:rowId xmlns:a16="http://schemas.microsoft.com/office/drawing/2014/main" val="34890267"/>
                  </a:ext>
                </a:extLst>
              </a:tr>
              <a:tr h="347882">
                <a:tc>
                  <a:txBody>
                    <a:bodyPr/>
                    <a:lstStyle/>
                    <a:p>
                      <a:r>
                        <a:rPr lang="en-US" dirty="0">
                          <a:solidFill>
                            <a:schemeClr val="tx1"/>
                          </a:solidFill>
                        </a:rPr>
                        <a:t>Program Mission, Goals, and Objectives</a:t>
                      </a:r>
                    </a:p>
                  </a:txBody>
                  <a:tcPr/>
                </a:tc>
                <a:extLst>
                  <a:ext uri="{0D108BD9-81ED-4DB2-BD59-A6C34878D82A}">
                    <a16:rowId xmlns:a16="http://schemas.microsoft.com/office/drawing/2014/main" val="210980129"/>
                  </a:ext>
                </a:extLst>
              </a:tr>
              <a:tr h="347882">
                <a:tc>
                  <a:txBody>
                    <a:bodyPr/>
                    <a:lstStyle/>
                    <a:p>
                      <a:r>
                        <a:rPr lang="en-US" dirty="0">
                          <a:solidFill>
                            <a:schemeClr val="tx1"/>
                          </a:solidFill>
                        </a:rPr>
                        <a:t>Program Evaluation and Improvement</a:t>
                      </a:r>
                    </a:p>
                  </a:txBody>
                  <a:tcPr>
                    <a:solidFill>
                      <a:srgbClr val="FFFF00"/>
                    </a:solidFill>
                  </a:tcPr>
                </a:tc>
                <a:extLst>
                  <a:ext uri="{0D108BD9-81ED-4DB2-BD59-A6C34878D82A}">
                    <a16:rowId xmlns:a16="http://schemas.microsoft.com/office/drawing/2014/main" val="3382576040"/>
                  </a:ext>
                </a:extLst>
              </a:tr>
              <a:tr h="347882">
                <a:tc>
                  <a:txBody>
                    <a:bodyPr/>
                    <a:lstStyle/>
                    <a:p>
                      <a:r>
                        <a:rPr lang="en-US" dirty="0">
                          <a:solidFill>
                            <a:schemeClr val="tx1"/>
                          </a:solidFill>
                        </a:rPr>
                        <a:t>Curriculum and Learning Activities</a:t>
                      </a:r>
                    </a:p>
                  </a:txBody>
                  <a:tcPr>
                    <a:solidFill>
                      <a:srgbClr val="FFFF00"/>
                    </a:solidFill>
                  </a:tcPr>
                </a:tc>
                <a:extLst>
                  <a:ext uri="{0D108BD9-81ED-4DB2-BD59-A6C34878D82A}">
                    <a16:rowId xmlns:a16="http://schemas.microsoft.com/office/drawing/2014/main" val="32948050"/>
                  </a:ext>
                </a:extLst>
              </a:tr>
              <a:tr h="608793">
                <a:tc>
                  <a:txBody>
                    <a:bodyPr/>
                    <a:lstStyle/>
                    <a:p>
                      <a:r>
                        <a:rPr lang="en-US" dirty="0">
                          <a:solidFill>
                            <a:schemeClr val="tx1"/>
                          </a:solidFill>
                        </a:rPr>
                        <a:t>Student Learning Outcomes Assessment and Curriculum Improvement</a:t>
                      </a:r>
                    </a:p>
                  </a:txBody>
                  <a:tcPr/>
                </a:tc>
                <a:extLst>
                  <a:ext uri="{0D108BD9-81ED-4DB2-BD59-A6C34878D82A}">
                    <a16:rowId xmlns:a16="http://schemas.microsoft.com/office/drawing/2014/main" val="367147076"/>
                  </a:ext>
                </a:extLst>
              </a:tr>
              <a:tr h="347882">
                <a:tc>
                  <a:txBody>
                    <a:bodyPr/>
                    <a:lstStyle/>
                    <a:p>
                      <a:r>
                        <a:rPr lang="en-US" dirty="0">
                          <a:solidFill>
                            <a:schemeClr val="tx1"/>
                          </a:solidFill>
                        </a:rPr>
                        <a:t>Faculty and Preceptors</a:t>
                      </a:r>
                    </a:p>
                  </a:txBody>
                  <a:tcPr>
                    <a:solidFill>
                      <a:srgbClr val="FFFF00"/>
                    </a:solidFill>
                  </a:tcPr>
                </a:tc>
                <a:extLst>
                  <a:ext uri="{0D108BD9-81ED-4DB2-BD59-A6C34878D82A}">
                    <a16:rowId xmlns:a16="http://schemas.microsoft.com/office/drawing/2014/main" val="4185779750"/>
                  </a:ext>
                </a:extLst>
              </a:tr>
              <a:tr h="347882">
                <a:tc>
                  <a:txBody>
                    <a:bodyPr/>
                    <a:lstStyle/>
                    <a:p>
                      <a:r>
                        <a:rPr lang="en-US" dirty="0">
                          <a:solidFill>
                            <a:schemeClr val="tx1"/>
                          </a:solidFill>
                        </a:rPr>
                        <a:t>Supervised Practice/Experiential Learning Sites</a:t>
                      </a:r>
                    </a:p>
                  </a:txBody>
                  <a:tcPr>
                    <a:solidFill>
                      <a:srgbClr val="FFFF00"/>
                    </a:solidFill>
                  </a:tcPr>
                </a:tc>
                <a:extLst>
                  <a:ext uri="{0D108BD9-81ED-4DB2-BD59-A6C34878D82A}">
                    <a16:rowId xmlns:a16="http://schemas.microsoft.com/office/drawing/2014/main" val="4243948581"/>
                  </a:ext>
                </a:extLst>
              </a:tr>
              <a:tr h="608793">
                <a:tc>
                  <a:txBody>
                    <a:bodyPr/>
                    <a:lstStyle/>
                    <a:p>
                      <a:r>
                        <a:rPr lang="en-US" dirty="0"/>
                        <a:t>Information to Prospective Students and the Public</a:t>
                      </a:r>
                    </a:p>
                  </a:txBody>
                  <a:tcPr/>
                </a:tc>
                <a:extLst>
                  <a:ext uri="{0D108BD9-81ED-4DB2-BD59-A6C34878D82A}">
                    <a16:rowId xmlns:a16="http://schemas.microsoft.com/office/drawing/2014/main" val="3736371132"/>
                  </a:ext>
                </a:extLst>
              </a:tr>
              <a:tr h="347882">
                <a:tc>
                  <a:txBody>
                    <a:bodyPr/>
                    <a:lstStyle/>
                    <a:p>
                      <a:r>
                        <a:rPr lang="en-US" dirty="0"/>
                        <a:t>Policies and Procedures</a:t>
                      </a:r>
                    </a:p>
                  </a:txBody>
                  <a:tcPr>
                    <a:solidFill>
                      <a:srgbClr val="FFFF00"/>
                    </a:solidFill>
                  </a:tcPr>
                </a:tc>
                <a:extLst>
                  <a:ext uri="{0D108BD9-81ED-4DB2-BD59-A6C34878D82A}">
                    <a16:rowId xmlns:a16="http://schemas.microsoft.com/office/drawing/2014/main" val="4060584786"/>
                  </a:ext>
                </a:extLst>
              </a:tr>
            </a:tbl>
          </a:graphicData>
        </a:graphic>
      </p:graphicFrame>
    </p:spTree>
    <p:extLst>
      <p:ext uri="{BB962C8B-B14F-4D97-AF65-F5344CB8AC3E}">
        <p14:creationId xmlns:p14="http://schemas.microsoft.com/office/powerpoint/2010/main" val="387580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67AB-69EF-7D45-8AD8-505096A8F944}"/>
              </a:ext>
            </a:extLst>
          </p:cNvPr>
          <p:cNvSpPr>
            <a:spLocks noGrp="1"/>
          </p:cNvSpPr>
          <p:nvPr>
            <p:ph type="title"/>
          </p:nvPr>
        </p:nvSpPr>
        <p:spPr>
          <a:xfrm>
            <a:off x="2053996" y="524214"/>
            <a:ext cx="2732140" cy="2372740"/>
          </a:xfrm>
        </p:spPr>
        <p:txBody>
          <a:bodyPr>
            <a:normAutofit/>
          </a:bodyPr>
          <a:lstStyle/>
          <a:p>
            <a:r>
              <a:rPr lang="en-US" b="1" dirty="0"/>
              <a:t>Role of an Effective Preceptor</a:t>
            </a:r>
          </a:p>
        </p:txBody>
      </p:sp>
      <p:grpSp>
        <p:nvGrpSpPr>
          <p:cNvPr id="4" name="Group 3">
            <a:extLst>
              <a:ext uri="{FF2B5EF4-FFF2-40B4-BE49-F238E27FC236}">
                <a16:creationId xmlns:a16="http://schemas.microsoft.com/office/drawing/2014/main" id="{8A48FF70-EF7C-4A4A-AD5E-5BF2F4B2472F}"/>
              </a:ext>
            </a:extLst>
          </p:cNvPr>
          <p:cNvGrpSpPr>
            <a:grpSpLocks/>
          </p:cNvGrpSpPr>
          <p:nvPr/>
        </p:nvGrpSpPr>
        <p:grpSpPr bwMode="auto">
          <a:xfrm>
            <a:off x="4624977" y="417862"/>
            <a:ext cx="6425561" cy="5894970"/>
            <a:chOff x="16" y="16"/>
            <a:chExt cx="9569" cy="9360"/>
          </a:xfrm>
        </p:grpSpPr>
        <p:grpSp>
          <p:nvGrpSpPr>
            <p:cNvPr id="5" name="Group 4">
              <a:extLst>
                <a:ext uri="{FF2B5EF4-FFF2-40B4-BE49-F238E27FC236}">
                  <a16:creationId xmlns:a16="http://schemas.microsoft.com/office/drawing/2014/main" id="{C96A77F5-312B-8D43-9E8F-1EE02A75EA7B}"/>
                </a:ext>
              </a:extLst>
            </p:cNvPr>
            <p:cNvGrpSpPr>
              <a:grpSpLocks/>
            </p:cNvGrpSpPr>
            <p:nvPr/>
          </p:nvGrpSpPr>
          <p:grpSpPr bwMode="auto">
            <a:xfrm>
              <a:off x="16" y="2296"/>
              <a:ext cx="3528" cy="3531"/>
              <a:chOff x="16" y="2296"/>
              <a:chExt cx="3528" cy="3531"/>
            </a:xfrm>
          </p:grpSpPr>
          <p:sp>
            <p:nvSpPr>
              <p:cNvPr id="34" name="Freeform 33">
                <a:extLst>
                  <a:ext uri="{FF2B5EF4-FFF2-40B4-BE49-F238E27FC236}">
                    <a16:creationId xmlns:a16="http://schemas.microsoft.com/office/drawing/2014/main" id="{BA1A61F7-65A2-4747-8261-947766F45E1A}"/>
                  </a:ext>
                </a:extLst>
              </p:cNvPr>
              <p:cNvSpPr>
                <a:spLocks/>
              </p:cNvSpPr>
              <p:nvPr/>
            </p:nvSpPr>
            <p:spPr bwMode="auto">
              <a:xfrm>
                <a:off x="16" y="2296"/>
                <a:ext cx="3528" cy="3531"/>
              </a:xfrm>
              <a:custGeom>
                <a:avLst/>
                <a:gdLst>
                  <a:gd name="T0" fmla="+- 0 1635 16"/>
                  <a:gd name="T1" fmla="*/ T0 w 3528"/>
                  <a:gd name="T2" fmla="+- 0 2301 2296"/>
                  <a:gd name="T3" fmla="*/ 2301 h 3531"/>
                  <a:gd name="T4" fmla="+- 0 1356 16"/>
                  <a:gd name="T5" fmla="*/ T4 w 3528"/>
                  <a:gd name="T6" fmla="+- 0 2347 2296"/>
                  <a:gd name="T7" fmla="*/ 2347 h 3531"/>
                  <a:gd name="T8" fmla="+- 0 1093 16"/>
                  <a:gd name="T9" fmla="*/ T8 w 3528"/>
                  <a:gd name="T10" fmla="+- 0 2434 2296"/>
                  <a:gd name="T11" fmla="*/ 2434 h 3531"/>
                  <a:gd name="T12" fmla="+- 0 850 16"/>
                  <a:gd name="T13" fmla="*/ T12 w 3528"/>
                  <a:gd name="T14" fmla="+- 0 2560 2296"/>
                  <a:gd name="T15" fmla="*/ 2560 h 3531"/>
                  <a:gd name="T16" fmla="+- 0 632 16"/>
                  <a:gd name="T17" fmla="*/ T16 w 3528"/>
                  <a:gd name="T18" fmla="+- 0 2721 2296"/>
                  <a:gd name="T19" fmla="*/ 2721 h 3531"/>
                  <a:gd name="T20" fmla="+- 0 440 16"/>
                  <a:gd name="T21" fmla="*/ T20 w 3528"/>
                  <a:gd name="T22" fmla="+- 0 2912 2296"/>
                  <a:gd name="T23" fmla="*/ 2912 h 3531"/>
                  <a:gd name="T24" fmla="+- 0 280 16"/>
                  <a:gd name="T25" fmla="*/ T24 w 3528"/>
                  <a:gd name="T26" fmla="+- 0 3131 2296"/>
                  <a:gd name="T27" fmla="*/ 3131 h 3531"/>
                  <a:gd name="T28" fmla="+- 0 154 16"/>
                  <a:gd name="T29" fmla="*/ T28 w 3528"/>
                  <a:gd name="T30" fmla="+- 0 3374 2296"/>
                  <a:gd name="T31" fmla="*/ 3374 h 3531"/>
                  <a:gd name="T32" fmla="+- 0 67 16"/>
                  <a:gd name="T33" fmla="*/ T32 w 3528"/>
                  <a:gd name="T34" fmla="+- 0 3637 2296"/>
                  <a:gd name="T35" fmla="*/ 3637 h 3531"/>
                  <a:gd name="T36" fmla="+- 0 21 16"/>
                  <a:gd name="T37" fmla="*/ T36 w 3528"/>
                  <a:gd name="T38" fmla="+- 0 3916 2296"/>
                  <a:gd name="T39" fmla="*/ 3916 h 3531"/>
                  <a:gd name="T40" fmla="+- 0 21 16"/>
                  <a:gd name="T41" fmla="*/ T40 w 3528"/>
                  <a:gd name="T42" fmla="+- 0 4206 2296"/>
                  <a:gd name="T43" fmla="*/ 4206 h 3531"/>
                  <a:gd name="T44" fmla="+- 0 67 16"/>
                  <a:gd name="T45" fmla="*/ T44 w 3528"/>
                  <a:gd name="T46" fmla="+- 0 4485 2296"/>
                  <a:gd name="T47" fmla="*/ 4485 h 3531"/>
                  <a:gd name="T48" fmla="+- 0 154 16"/>
                  <a:gd name="T49" fmla="*/ T48 w 3528"/>
                  <a:gd name="T50" fmla="+- 0 4748 2296"/>
                  <a:gd name="T51" fmla="*/ 4748 h 3531"/>
                  <a:gd name="T52" fmla="+- 0 280 16"/>
                  <a:gd name="T53" fmla="*/ T52 w 3528"/>
                  <a:gd name="T54" fmla="+- 0 4991 2296"/>
                  <a:gd name="T55" fmla="*/ 4991 h 3531"/>
                  <a:gd name="T56" fmla="+- 0 440 16"/>
                  <a:gd name="T57" fmla="*/ T56 w 3528"/>
                  <a:gd name="T58" fmla="+- 0 5210 2296"/>
                  <a:gd name="T59" fmla="*/ 5210 h 3531"/>
                  <a:gd name="T60" fmla="+- 0 632 16"/>
                  <a:gd name="T61" fmla="*/ T60 w 3528"/>
                  <a:gd name="T62" fmla="+- 0 5401 2296"/>
                  <a:gd name="T63" fmla="*/ 5401 h 3531"/>
                  <a:gd name="T64" fmla="+- 0 850 16"/>
                  <a:gd name="T65" fmla="*/ T64 w 3528"/>
                  <a:gd name="T66" fmla="+- 0 5562 2296"/>
                  <a:gd name="T67" fmla="*/ 5562 h 3531"/>
                  <a:gd name="T68" fmla="+- 0 1093 16"/>
                  <a:gd name="T69" fmla="*/ T68 w 3528"/>
                  <a:gd name="T70" fmla="+- 0 5687 2296"/>
                  <a:gd name="T71" fmla="*/ 5687 h 3531"/>
                  <a:gd name="T72" fmla="+- 0 1356 16"/>
                  <a:gd name="T73" fmla="*/ T72 w 3528"/>
                  <a:gd name="T74" fmla="+- 0 5775 2296"/>
                  <a:gd name="T75" fmla="*/ 5775 h 3531"/>
                  <a:gd name="T76" fmla="+- 0 1635 16"/>
                  <a:gd name="T77" fmla="*/ T76 w 3528"/>
                  <a:gd name="T78" fmla="+- 0 5820 2296"/>
                  <a:gd name="T79" fmla="*/ 5820 h 3531"/>
                  <a:gd name="T80" fmla="+- 0 1924 16"/>
                  <a:gd name="T81" fmla="*/ T80 w 3528"/>
                  <a:gd name="T82" fmla="+- 0 5820 2296"/>
                  <a:gd name="T83" fmla="*/ 5820 h 3531"/>
                  <a:gd name="T84" fmla="+- 0 2203 16"/>
                  <a:gd name="T85" fmla="*/ T84 w 3528"/>
                  <a:gd name="T86" fmla="+- 0 5775 2296"/>
                  <a:gd name="T87" fmla="*/ 5775 h 3531"/>
                  <a:gd name="T88" fmla="+- 0 2466 16"/>
                  <a:gd name="T89" fmla="*/ T88 w 3528"/>
                  <a:gd name="T90" fmla="+- 0 5687 2296"/>
                  <a:gd name="T91" fmla="*/ 5687 h 3531"/>
                  <a:gd name="T92" fmla="+- 0 2709 16"/>
                  <a:gd name="T93" fmla="*/ T92 w 3528"/>
                  <a:gd name="T94" fmla="+- 0 5562 2296"/>
                  <a:gd name="T95" fmla="*/ 5562 h 3531"/>
                  <a:gd name="T96" fmla="+- 0 2928 16"/>
                  <a:gd name="T97" fmla="*/ T96 w 3528"/>
                  <a:gd name="T98" fmla="+- 0 5401 2296"/>
                  <a:gd name="T99" fmla="*/ 5401 h 3531"/>
                  <a:gd name="T100" fmla="+- 0 3119 16"/>
                  <a:gd name="T101" fmla="*/ T100 w 3528"/>
                  <a:gd name="T102" fmla="+- 0 5210 2296"/>
                  <a:gd name="T103" fmla="*/ 5210 h 3531"/>
                  <a:gd name="T104" fmla="+- 0 3279 16"/>
                  <a:gd name="T105" fmla="*/ T104 w 3528"/>
                  <a:gd name="T106" fmla="+- 0 4991 2296"/>
                  <a:gd name="T107" fmla="*/ 4991 h 3531"/>
                  <a:gd name="T108" fmla="+- 0 3405 16"/>
                  <a:gd name="T109" fmla="*/ T108 w 3528"/>
                  <a:gd name="T110" fmla="+- 0 4748 2296"/>
                  <a:gd name="T111" fmla="*/ 4748 h 3531"/>
                  <a:gd name="T112" fmla="+- 0 3492 16"/>
                  <a:gd name="T113" fmla="*/ T112 w 3528"/>
                  <a:gd name="T114" fmla="+- 0 4485 2296"/>
                  <a:gd name="T115" fmla="*/ 4485 h 3531"/>
                  <a:gd name="T116" fmla="+- 0 3538 16"/>
                  <a:gd name="T117" fmla="*/ T116 w 3528"/>
                  <a:gd name="T118" fmla="+- 0 4206 2296"/>
                  <a:gd name="T119" fmla="*/ 4206 h 3531"/>
                  <a:gd name="T120" fmla="+- 0 3538 16"/>
                  <a:gd name="T121" fmla="*/ T120 w 3528"/>
                  <a:gd name="T122" fmla="+- 0 3916 2296"/>
                  <a:gd name="T123" fmla="*/ 3916 h 3531"/>
                  <a:gd name="T124" fmla="+- 0 3492 16"/>
                  <a:gd name="T125" fmla="*/ T124 w 3528"/>
                  <a:gd name="T126" fmla="+- 0 3637 2296"/>
                  <a:gd name="T127" fmla="*/ 3637 h 3531"/>
                  <a:gd name="T128" fmla="+- 0 3405 16"/>
                  <a:gd name="T129" fmla="*/ T128 w 3528"/>
                  <a:gd name="T130" fmla="+- 0 3374 2296"/>
                  <a:gd name="T131" fmla="*/ 3374 h 3531"/>
                  <a:gd name="T132" fmla="+- 0 3279 16"/>
                  <a:gd name="T133" fmla="*/ T132 w 3528"/>
                  <a:gd name="T134" fmla="+- 0 3131 2296"/>
                  <a:gd name="T135" fmla="*/ 3131 h 3531"/>
                  <a:gd name="T136" fmla="+- 0 3119 16"/>
                  <a:gd name="T137" fmla="*/ T136 w 3528"/>
                  <a:gd name="T138" fmla="+- 0 2912 2296"/>
                  <a:gd name="T139" fmla="*/ 2912 h 3531"/>
                  <a:gd name="T140" fmla="+- 0 2928 16"/>
                  <a:gd name="T141" fmla="*/ T140 w 3528"/>
                  <a:gd name="T142" fmla="+- 0 2721 2296"/>
                  <a:gd name="T143" fmla="*/ 2721 h 3531"/>
                  <a:gd name="T144" fmla="+- 0 2709 16"/>
                  <a:gd name="T145" fmla="*/ T144 w 3528"/>
                  <a:gd name="T146" fmla="+- 0 2560 2296"/>
                  <a:gd name="T147" fmla="*/ 2560 h 3531"/>
                  <a:gd name="T148" fmla="+- 0 2466 16"/>
                  <a:gd name="T149" fmla="*/ T148 w 3528"/>
                  <a:gd name="T150" fmla="+- 0 2434 2296"/>
                  <a:gd name="T151" fmla="*/ 2434 h 3531"/>
                  <a:gd name="T152" fmla="+- 0 2203 16"/>
                  <a:gd name="T153" fmla="*/ T152 w 3528"/>
                  <a:gd name="T154" fmla="+- 0 2347 2296"/>
                  <a:gd name="T155" fmla="*/ 2347 h 3531"/>
                  <a:gd name="T156" fmla="+- 0 1924 16"/>
                  <a:gd name="T157" fmla="*/ T156 w 3528"/>
                  <a:gd name="T158" fmla="+- 0 2301 2296"/>
                  <a:gd name="T159" fmla="*/ 2301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28" h="3531">
                    <a:moveTo>
                      <a:pt x="1764" y="0"/>
                    </a:moveTo>
                    <a:lnTo>
                      <a:pt x="1619" y="5"/>
                    </a:lnTo>
                    <a:lnTo>
                      <a:pt x="1477" y="23"/>
                    </a:lnTo>
                    <a:lnTo>
                      <a:pt x="1340" y="51"/>
                    </a:lnTo>
                    <a:lnTo>
                      <a:pt x="1206" y="90"/>
                    </a:lnTo>
                    <a:lnTo>
                      <a:pt x="1077" y="138"/>
                    </a:lnTo>
                    <a:lnTo>
                      <a:pt x="953" y="197"/>
                    </a:lnTo>
                    <a:lnTo>
                      <a:pt x="834" y="264"/>
                    </a:lnTo>
                    <a:lnTo>
                      <a:pt x="722" y="340"/>
                    </a:lnTo>
                    <a:lnTo>
                      <a:pt x="616" y="425"/>
                    </a:lnTo>
                    <a:lnTo>
                      <a:pt x="516" y="517"/>
                    </a:lnTo>
                    <a:lnTo>
                      <a:pt x="424" y="616"/>
                    </a:lnTo>
                    <a:lnTo>
                      <a:pt x="340" y="722"/>
                    </a:lnTo>
                    <a:lnTo>
                      <a:pt x="264" y="835"/>
                    </a:lnTo>
                    <a:lnTo>
                      <a:pt x="197" y="954"/>
                    </a:lnTo>
                    <a:lnTo>
                      <a:pt x="138" y="1078"/>
                    </a:lnTo>
                    <a:lnTo>
                      <a:pt x="90" y="1207"/>
                    </a:lnTo>
                    <a:lnTo>
                      <a:pt x="51" y="1341"/>
                    </a:lnTo>
                    <a:lnTo>
                      <a:pt x="23" y="1478"/>
                    </a:lnTo>
                    <a:lnTo>
                      <a:pt x="5" y="1620"/>
                    </a:lnTo>
                    <a:lnTo>
                      <a:pt x="0" y="1765"/>
                    </a:lnTo>
                    <a:lnTo>
                      <a:pt x="5" y="1910"/>
                    </a:lnTo>
                    <a:lnTo>
                      <a:pt x="23" y="2051"/>
                    </a:lnTo>
                    <a:lnTo>
                      <a:pt x="51" y="2189"/>
                    </a:lnTo>
                    <a:lnTo>
                      <a:pt x="90" y="2323"/>
                    </a:lnTo>
                    <a:lnTo>
                      <a:pt x="138" y="2452"/>
                    </a:lnTo>
                    <a:lnTo>
                      <a:pt x="197" y="2576"/>
                    </a:lnTo>
                    <a:lnTo>
                      <a:pt x="264" y="2695"/>
                    </a:lnTo>
                    <a:lnTo>
                      <a:pt x="340" y="2807"/>
                    </a:lnTo>
                    <a:lnTo>
                      <a:pt x="424" y="2914"/>
                    </a:lnTo>
                    <a:lnTo>
                      <a:pt x="516" y="3013"/>
                    </a:lnTo>
                    <a:lnTo>
                      <a:pt x="616" y="3105"/>
                    </a:lnTo>
                    <a:lnTo>
                      <a:pt x="722" y="3189"/>
                    </a:lnTo>
                    <a:lnTo>
                      <a:pt x="834" y="3266"/>
                    </a:lnTo>
                    <a:lnTo>
                      <a:pt x="953" y="3333"/>
                    </a:lnTo>
                    <a:lnTo>
                      <a:pt x="1077" y="3391"/>
                    </a:lnTo>
                    <a:lnTo>
                      <a:pt x="1206" y="3440"/>
                    </a:lnTo>
                    <a:lnTo>
                      <a:pt x="1340" y="3479"/>
                    </a:lnTo>
                    <a:lnTo>
                      <a:pt x="1477" y="3507"/>
                    </a:lnTo>
                    <a:lnTo>
                      <a:pt x="1619" y="3524"/>
                    </a:lnTo>
                    <a:lnTo>
                      <a:pt x="1764" y="3530"/>
                    </a:lnTo>
                    <a:lnTo>
                      <a:pt x="1908" y="3524"/>
                    </a:lnTo>
                    <a:lnTo>
                      <a:pt x="2050" y="3507"/>
                    </a:lnTo>
                    <a:lnTo>
                      <a:pt x="2187" y="3479"/>
                    </a:lnTo>
                    <a:lnTo>
                      <a:pt x="2321" y="3440"/>
                    </a:lnTo>
                    <a:lnTo>
                      <a:pt x="2450" y="3391"/>
                    </a:lnTo>
                    <a:lnTo>
                      <a:pt x="2574" y="3333"/>
                    </a:lnTo>
                    <a:lnTo>
                      <a:pt x="2693" y="3266"/>
                    </a:lnTo>
                    <a:lnTo>
                      <a:pt x="2805" y="3189"/>
                    </a:lnTo>
                    <a:lnTo>
                      <a:pt x="2912" y="3105"/>
                    </a:lnTo>
                    <a:lnTo>
                      <a:pt x="3011" y="3013"/>
                    </a:lnTo>
                    <a:lnTo>
                      <a:pt x="3103" y="2914"/>
                    </a:lnTo>
                    <a:lnTo>
                      <a:pt x="3187" y="2807"/>
                    </a:lnTo>
                    <a:lnTo>
                      <a:pt x="3263" y="2695"/>
                    </a:lnTo>
                    <a:lnTo>
                      <a:pt x="3331" y="2576"/>
                    </a:lnTo>
                    <a:lnTo>
                      <a:pt x="3389" y="2452"/>
                    </a:lnTo>
                    <a:lnTo>
                      <a:pt x="3438" y="2323"/>
                    </a:lnTo>
                    <a:lnTo>
                      <a:pt x="3476" y="2189"/>
                    </a:lnTo>
                    <a:lnTo>
                      <a:pt x="3505" y="2051"/>
                    </a:lnTo>
                    <a:lnTo>
                      <a:pt x="3522" y="1910"/>
                    </a:lnTo>
                    <a:lnTo>
                      <a:pt x="3528" y="1765"/>
                    </a:lnTo>
                    <a:lnTo>
                      <a:pt x="3522" y="1620"/>
                    </a:lnTo>
                    <a:lnTo>
                      <a:pt x="3505" y="1478"/>
                    </a:lnTo>
                    <a:lnTo>
                      <a:pt x="3476" y="1341"/>
                    </a:lnTo>
                    <a:lnTo>
                      <a:pt x="3438" y="1207"/>
                    </a:lnTo>
                    <a:lnTo>
                      <a:pt x="3389" y="1078"/>
                    </a:lnTo>
                    <a:lnTo>
                      <a:pt x="3331" y="954"/>
                    </a:lnTo>
                    <a:lnTo>
                      <a:pt x="3263" y="835"/>
                    </a:lnTo>
                    <a:lnTo>
                      <a:pt x="3187" y="722"/>
                    </a:lnTo>
                    <a:lnTo>
                      <a:pt x="3103" y="616"/>
                    </a:lnTo>
                    <a:lnTo>
                      <a:pt x="3011" y="517"/>
                    </a:lnTo>
                    <a:lnTo>
                      <a:pt x="2912" y="425"/>
                    </a:lnTo>
                    <a:lnTo>
                      <a:pt x="2805" y="340"/>
                    </a:lnTo>
                    <a:lnTo>
                      <a:pt x="2693" y="264"/>
                    </a:lnTo>
                    <a:lnTo>
                      <a:pt x="2574" y="197"/>
                    </a:lnTo>
                    <a:lnTo>
                      <a:pt x="2450" y="138"/>
                    </a:lnTo>
                    <a:lnTo>
                      <a:pt x="2321" y="90"/>
                    </a:lnTo>
                    <a:lnTo>
                      <a:pt x="2187" y="51"/>
                    </a:lnTo>
                    <a:lnTo>
                      <a:pt x="2050" y="23"/>
                    </a:lnTo>
                    <a:lnTo>
                      <a:pt x="1908" y="5"/>
                    </a:lnTo>
                    <a:lnTo>
                      <a:pt x="1764"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grpSp>
        <p:grpSp>
          <p:nvGrpSpPr>
            <p:cNvPr id="6" name="Group 5">
              <a:extLst>
                <a:ext uri="{FF2B5EF4-FFF2-40B4-BE49-F238E27FC236}">
                  <a16:creationId xmlns:a16="http://schemas.microsoft.com/office/drawing/2014/main" id="{D47B6E20-AAA0-0946-92AE-EB14322368FE}"/>
                </a:ext>
              </a:extLst>
            </p:cNvPr>
            <p:cNvGrpSpPr>
              <a:grpSpLocks/>
            </p:cNvGrpSpPr>
            <p:nvPr/>
          </p:nvGrpSpPr>
          <p:grpSpPr bwMode="auto">
            <a:xfrm>
              <a:off x="16" y="2296"/>
              <a:ext cx="3528" cy="3531"/>
              <a:chOff x="16" y="2296"/>
              <a:chExt cx="3528" cy="3531"/>
            </a:xfrm>
          </p:grpSpPr>
          <p:sp>
            <p:nvSpPr>
              <p:cNvPr id="33" name="Freeform 32">
                <a:extLst>
                  <a:ext uri="{FF2B5EF4-FFF2-40B4-BE49-F238E27FC236}">
                    <a16:creationId xmlns:a16="http://schemas.microsoft.com/office/drawing/2014/main" id="{8C7FFF56-5447-4647-ADA1-8A3D061CDF82}"/>
                  </a:ext>
                </a:extLst>
              </p:cNvPr>
              <p:cNvSpPr>
                <a:spLocks/>
              </p:cNvSpPr>
              <p:nvPr/>
            </p:nvSpPr>
            <p:spPr bwMode="auto">
              <a:xfrm>
                <a:off x="16" y="2296"/>
                <a:ext cx="3528" cy="3531"/>
              </a:xfrm>
              <a:custGeom>
                <a:avLst/>
                <a:gdLst>
                  <a:gd name="T0" fmla="+- 0 21 16"/>
                  <a:gd name="T1" fmla="*/ T0 w 3528"/>
                  <a:gd name="T2" fmla="+- 0 3916 2296"/>
                  <a:gd name="T3" fmla="*/ 3916 h 3531"/>
                  <a:gd name="T4" fmla="+- 0 67 16"/>
                  <a:gd name="T5" fmla="*/ T4 w 3528"/>
                  <a:gd name="T6" fmla="+- 0 3637 2296"/>
                  <a:gd name="T7" fmla="*/ 3637 h 3531"/>
                  <a:gd name="T8" fmla="+- 0 154 16"/>
                  <a:gd name="T9" fmla="*/ T8 w 3528"/>
                  <a:gd name="T10" fmla="+- 0 3374 2296"/>
                  <a:gd name="T11" fmla="*/ 3374 h 3531"/>
                  <a:gd name="T12" fmla="+- 0 280 16"/>
                  <a:gd name="T13" fmla="*/ T12 w 3528"/>
                  <a:gd name="T14" fmla="+- 0 3131 2296"/>
                  <a:gd name="T15" fmla="*/ 3131 h 3531"/>
                  <a:gd name="T16" fmla="+- 0 440 16"/>
                  <a:gd name="T17" fmla="*/ T16 w 3528"/>
                  <a:gd name="T18" fmla="+- 0 2912 2296"/>
                  <a:gd name="T19" fmla="*/ 2912 h 3531"/>
                  <a:gd name="T20" fmla="+- 0 632 16"/>
                  <a:gd name="T21" fmla="*/ T20 w 3528"/>
                  <a:gd name="T22" fmla="+- 0 2721 2296"/>
                  <a:gd name="T23" fmla="*/ 2721 h 3531"/>
                  <a:gd name="T24" fmla="+- 0 850 16"/>
                  <a:gd name="T25" fmla="*/ T24 w 3528"/>
                  <a:gd name="T26" fmla="+- 0 2560 2296"/>
                  <a:gd name="T27" fmla="*/ 2560 h 3531"/>
                  <a:gd name="T28" fmla="+- 0 1093 16"/>
                  <a:gd name="T29" fmla="*/ T28 w 3528"/>
                  <a:gd name="T30" fmla="+- 0 2434 2296"/>
                  <a:gd name="T31" fmla="*/ 2434 h 3531"/>
                  <a:gd name="T32" fmla="+- 0 1356 16"/>
                  <a:gd name="T33" fmla="*/ T32 w 3528"/>
                  <a:gd name="T34" fmla="+- 0 2347 2296"/>
                  <a:gd name="T35" fmla="*/ 2347 h 3531"/>
                  <a:gd name="T36" fmla="+- 0 1635 16"/>
                  <a:gd name="T37" fmla="*/ T36 w 3528"/>
                  <a:gd name="T38" fmla="+- 0 2301 2296"/>
                  <a:gd name="T39" fmla="*/ 2301 h 3531"/>
                  <a:gd name="T40" fmla="+- 0 1924 16"/>
                  <a:gd name="T41" fmla="*/ T40 w 3528"/>
                  <a:gd name="T42" fmla="+- 0 2301 2296"/>
                  <a:gd name="T43" fmla="*/ 2301 h 3531"/>
                  <a:gd name="T44" fmla="+- 0 2203 16"/>
                  <a:gd name="T45" fmla="*/ T44 w 3528"/>
                  <a:gd name="T46" fmla="+- 0 2347 2296"/>
                  <a:gd name="T47" fmla="*/ 2347 h 3531"/>
                  <a:gd name="T48" fmla="+- 0 2466 16"/>
                  <a:gd name="T49" fmla="*/ T48 w 3528"/>
                  <a:gd name="T50" fmla="+- 0 2434 2296"/>
                  <a:gd name="T51" fmla="*/ 2434 h 3531"/>
                  <a:gd name="T52" fmla="+- 0 2709 16"/>
                  <a:gd name="T53" fmla="*/ T52 w 3528"/>
                  <a:gd name="T54" fmla="+- 0 2560 2296"/>
                  <a:gd name="T55" fmla="*/ 2560 h 3531"/>
                  <a:gd name="T56" fmla="+- 0 2928 16"/>
                  <a:gd name="T57" fmla="*/ T56 w 3528"/>
                  <a:gd name="T58" fmla="+- 0 2721 2296"/>
                  <a:gd name="T59" fmla="*/ 2721 h 3531"/>
                  <a:gd name="T60" fmla="+- 0 3119 16"/>
                  <a:gd name="T61" fmla="*/ T60 w 3528"/>
                  <a:gd name="T62" fmla="+- 0 2912 2296"/>
                  <a:gd name="T63" fmla="*/ 2912 h 3531"/>
                  <a:gd name="T64" fmla="+- 0 3279 16"/>
                  <a:gd name="T65" fmla="*/ T64 w 3528"/>
                  <a:gd name="T66" fmla="+- 0 3131 2296"/>
                  <a:gd name="T67" fmla="*/ 3131 h 3531"/>
                  <a:gd name="T68" fmla="+- 0 3405 16"/>
                  <a:gd name="T69" fmla="*/ T68 w 3528"/>
                  <a:gd name="T70" fmla="+- 0 3374 2296"/>
                  <a:gd name="T71" fmla="*/ 3374 h 3531"/>
                  <a:gd name="T72" fmla="+- 0 3492 16"/>
                  <a:gd name="T73" fmla="*/ T72 w 3528"/>
                  <a:gd name="T74" fmla="+- 0 3637 2296"/>
                  <a:gd name="T75" fmla="*/ 3637 h 3531"/>
                  <a:gd name="T76" fmla="+- 0 3538 16"/>
                  <a:gd name="T77" fmla="*/ T76 w 3528"/>
                  <a:gd name="T78" fmla="+- 0 3916 2296"/>
                  <a:gd name="T79" fmla="*/ 3916 h 3531"/>
                  <a:gd name="T80" fmla="+- 0 3538 16"/>
                  <a:gd name="T81" fmla="*/ T80 w 3528"/>
                  <a:gd name="T82" fmla="+- 0 4206 2296"/>
                  <a:gd name="T83" fmla="*/ 4206 h 3531"/>
                  <a:gd name="T84" fmla="+- 0 3492 16"/>
                  <a:gd name="T85" fmla="*/ T84 w 3528"/>
                  <a:gd name="T86" fmla="+- 0 4485 2296"/>
                  <a:gd name="T87" fmla="*/ 4485 h 3531"/>
                  <a:gd name="T88" fmla="+- 0 3405 16"/>
                  <a:gd name="T89" fmla="*/ T88 w 3528"/>
                  <a:gd name="T90" fmla="+- 0 4748 2296"/>
                  <a:gd name="T91" fmla="*/ 4748 h 3531"/>
                  <a:gd name="T92" fmla="+- 0 3279 16"/>
                  <a:gd name="T93" fmla="*/ T92 w 3528"/>
                  <a:gd name="T94" fmla="+- 0 4991 2296"/>
                  <a:gd name="T95" fmla="*/ 4991 h 3531"/>
                  <a:gd name="T96" fmla="+- 0 3119 16"/>
                  <a:gd name="T97" fmla="*/ T96 w 3528"/>
                  <a:gd name="T98" fmla="+- 0 5210 2296"/>
                  <a:gd name="T99" fmla="*/ 5210 h 3531"/>
                  <a:gd name="T100" fmla="+- 0 2928 16"/>
                  <a:gd name="T101" fmla="*/ T100 w 3528"/>
                  <a:gd name="T102" fmla="+- 0 5401 2296"/>
                  <a:gd name="T103" fmla="*/ 5401 h 3531"/>
                  <a:gd name="T104" fmla="+- 0 2709 16"/>
                  <a:gd name="T105" fmla="*/ T104 w 3528"/>
                  <a:gd name="T106" fmla="+- 0 5562 2296"/>
                  <a:gd name="T107" fmla="*/ 5562 h 3531"/>
                  <a:gd name="T108" fmla="+- 0 2466 16"/>
                  <a:gd name="T109" fmla="*/ T108 w 3528"/>
                  <a:gd name="T110" fmla="+- 0 5687 2296"/>
                  <a:gd name="T111" fmla="*/ 5687 h 3531"/>
                  <a:gd name="T112" fmla="+- 0 2203 16"/>
                  <a:gd name="T113" fmla="*/ T112 w 3528"/>
                  <a:gd name="T114" fmla="+- 0 5775 2296"/>
                  <a:gd name="T115" fmla="*/ 5775 h 3531"/>
                  <a:gd name="T116" fmla="+- 0 1924 16"/>
                  <a:gd name="T117" fmla="*/ T116 w 3528"/>
                  <a:gd name="T118" fmla="+- 0 5820 2296"/>
                  <a:gd name="T119" fmla="*/ 5820 h 3531"/>
                  <a:gd name="T120" fmla="+- 0 1635 16"/>
                  <a:gd name="T121" fmla="*/ T120 w 3528"/>
                  <a:gd name="T122" fmla="+- 0 5820 2296"/>
                  <a:gd name="T123" fmla="*/ 5820 h 3531"/>
                  <a:gd name="T124" fmla="+- 0 1356 16"/>
                  <a:gd name="T125" fmla="*/ T124 w 3528"/>
                  <a:gd name="T126" fmla="+- 0 5775 2296"/>
                  <a:gd name="T127" fmla="*/ 5775 h 3531"/>
                  <a:gd name="T128" fmla="+- 0 1093 16"/>
                  <a:gd name="T129" fmla="*/ T128 w 3528"/>
                  <a:gd name="T130" fmla="+- 0 5687 2296"/>
                  <a:gd name="T131" fmla="*/ 5687 h 3531"/>
                  <a:gd name="T132" fmla="+- 0 850 16"/>
                  <a:gd name="T133" fmla="*/ T132 w 3528"/>
                  <a:gd name="T134" fmla="+- 0 5562 2296"/>
                  <a:gd name="T135" fmla="*/ 5562 h 3531"/>
                  <a:gd name="T136" fmla="+- 0 632 16"/>
                  <a:gd name="T137" fmla="*/ T136 w 3528"/>
                  <a:gd name="T138" fmla="+- 0 5401 2296"/>
                  <a:gd name="T139" fmla="*/ 5401 h 3531"/>
                  <a:gd name="T140" fmla="+- 0 440 16"/>
                  <a:gd name="T141" fmla="*/ T140 w 3528"/>
                  <a:gd name="T142" fmla="+- 0 5210 2296"/>
                  <a:gd name="T143" fmla="*/ 5210 h 3531"/>
                  <a:gd name="T144" fmla="+- 0 280 16"/>
                  <a:gd name="T145" fmla="*/ T144 w 3528"/>
                  <a:gd name="T146" fmla="+- 0 4991 2296"/>
                  <a:gd name="T147" fmla="*/ 4991 h 3531"/>
                  <a:gd name="T148" fmla="+- 0 154 16"/>
                  <a:gd name="T149" fmla="*/ T148 w 3528"/>
                  <a:gd name="T150" fmla="+- 0 4748 2296"/>
                  <a:gd name="T151" fmla="*/ 4748 h 3531"/>
                  <a:gd name="T152" fmla="+- 0 67 16"/>
                  <a:gd name="T153" fmla="*/ T152 w 3528"/>
                  <a:gd name="T154" fmla="+- 0 4485 2296"/>
                  <a:gd name="T155" fmla="*/ 4485 h 3531"/>
                  <a:gd name="T156" fmla="+- 0 21 16"/>
                  <a:gd name="T157" fmla="*/ T156 w 3528"/>
                  <a:gd name="T158" fmla="+- 0 4206 2296"/>
                  <a:gd name="T159" fmla="*/ 4206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28" h="3531">
                    <a:moveTo>
                      <a:pt x="0" y="1765"/>
                    </a:moveTo>
                    <a:lnTo>
                      <a:pt x="5" y="1620"/>
                    </a:lnTo>
                    <a:lnTo>
                      <a:pt x="23" y="1478"/>
                    </a:lnTo>
                    <a:lnTo>
                      <a:pt x="51" y="1341"/>
                    </a:lnTo>
                    <a:lnTo>
                      <a:pt x="90" y="1207"/>
                    </a:lnTo>
                    <a:lnTo>
                      <a:pt x="138" y="1078"/>
                    </a:lnTo>
                    <a:lnTo>
                      <a:pt x="197" y="954"/>
                    </a:lnTo>
                    <a:lnTo>
                      <a:pt x="264" y="835"/>
                    </a:lnTo>
                    <a:lnTo>
                      <a:pt x="340" y="722"/>
                    </a:lnTo>
                    <a:lnTo>
                      <a:pt x="424" y="616"/>
                    </a:lnTo>
                    <a:lnTo>
                      <a:pt x="516" y="517"/>
                    </a:lnTo>
                    <a:lnTo>
                      <a:pt x="616" y="425"/>
                    </a:lnTo>
                    <a:lnTo>
                      <a:pt x="722" y="340"/>
                    </a:lnTo>
                    <a:lnTo>
                      <a:pt x="834" y="264"/>
                    </a:lnTo>
                    <a:lnTo>
                      <a:pt x="953" y="197"/>
                    </a:lnTo>
                    <a:lnTo>
                      <a:pt x="1077" y="138"/>
                    </a:lnTo>
                    <a:lnTo>
                      <a:pt x="1206" y="90"/>
                    </a:lnTo>
                    <a:lnTo>
                      <a:pt x="1340" y="51"/>
                    </a:lnTo>
                    <a:lnTo>
                      <a:pt x="1477" y="23"/>
                    </a:lnTo>
                    <a:lnTo>
                      <a:pt x="1619" y="5"/>
                    </a:lnTo>
                    <a:lnTo>
                      <a:pt x="1764" y="0"/>
                    </a:lnTo>
                    <a:lnTo>
                      <a:pt x="1908" y="5"/>
                    </a:lnTo>
                    <a:lnTo>
                      <a:pt x="2050" y="23"/>
                    </a:lnTo>
                    <a:lnTo>
                      <a:pt x="2187" y="51"/>
                    </a:lnTo>
                    <a:lnTo>
                      <a:pt x="2321" y="90"/>
                    </a:lnTo>
                    <a:lnTo>
                      <a:pt x="2450" y="138"/>
                    </a:lnTo>
                    <a:lnTo>
                      <a:pt x="2574" y="197"/>
                    </a:lnTo>
                    <a:lnTo>
                      <a:pt x="2693" y="264"/>
                    </a:lnTo>
                    <a:lnTo>
                      <a:pt x="2805" y="340"/>
                    </a:lnTo>
                    <a:lnTo>
                      <a:pt x="2912" y="425"/>
                    </a:lnTo>
                    <a:lnTo>
                      <a:pt x="3011" y="517"/>
                    </a:lnTo>
                    <a:lnTo>
                      <a:pt x="3103" y="616"/>
                    </a:lnTo>
                    <a:lnTo>
                      <a:pt x="3187" y="722"/>
                    </a:lnTo>
                    <a:lnTo>
                      <a:pt x="3263" y="835"/>
                    </a:lnTo>
                    <a:lnTo>
                      <a:pt x="3331" y="954"/>
                    </a:lnTo>
                    <a:lnTo>
                      <a:pt x="3389" y="1078"/>
                    </a:lnTo>
                    <a:lnTo>
                      <a:pt x="3438" y="1207"/>
                    </a:lnTo>
                    <a:lnTo>
                      <a:pt x="3476" y="1341"/>
                    </a:lnTo>
                    <a:lnTo>
                      <a:pt x="3505" y="1478"/>
                    </a:lnTo>
                    <a:lnTo>
                      <a:pt x="3522" y="1620"/>
                    </a:lnTo>
                    <a:lnTo>
                      <a:pt x="3528" y="1765"/>
                    </a:lnTo>
                    <a:lnTo>
                      <a:pt x="3522" y="1910"/>
                    </a:lnTo>
                    <a:lnTo>
                      <a:pt x="3505" y="2051"/>
                    </a:lnTo>
                    <a:lnTo>
                      <a:pt x="3476" y="2189"/>
                    </a:lnTo>
                    <a:lnTo>
                      <a:pt x="3438" y="2323"/>
                    </a:lnTo>
                    <a:lnTo>
                      <a:pt x="3389" y="2452"/>
                    </a:lnTo>
                    <a:lnTo>
                      <a:pt x="3331" y="2576"/>
                    </a:lnTo>
                    <a:lnTo>
                      <a:pt x="3263" y="2695"/>
                    </a:lnTo>
                    <a:lnTo>
                      <a:pt x="3187" y="2807"/>
                    </a:lnTo>
                    <a:lnTo>
                      <a:pt x="3103" y="2914"/>
                    </a:lnTo>
                    <a:lnTo>
                      <a:pt x="3011" y="3013"/>
                    </a:lnTo>
                    <a:lnTo>
                      <a:pt x="2912" y="3105"/>
                    </a:lnTo>
                    <a:lnTo>
                      <a:pt x="2805" y="3189"/>
                    </a:lnTo>
                    <a:lnTo>
                      <a:pt x="2693" y="3266"/>
                    </a:lnTo>
                    <a:lnTo>
                      <a:pt x="2574" y="3333"/>
                    </a:lnTo>
                    <a:lnTo>
                      <a:pt x="2450" y="3391"/>
                    </a:lnTo>
                    <a:lnTo>
                      <a:pt x="2321" y="3440"/>
                    </a:lnTo>
                    <a:lnTo>
                      <a:pt x="2187" y="3479"/>
                    </a:lnTo>
                    <a:lnTo>
                      <a:pt x="2050" y="3507"/>
                    </a:lnTo>
                    <a:lnTo>
                      <a:pt x="1908" y="3524"/>
                    </a:lnTo>
                    <a:lnTo>
                      <a:pt x="1764" y="3530"/>
                    </a:lnTo>
                    <a:lnTo>
                      <a:pt x="1619" y="3524"/>
                    </a:lnTo>
                    <a:lnTo>
                      <a:pt x="1477" y="3507"/>
                    </a:lnTo>
                    <a:lnTo>
                      <a:pt x="1340" y="3479"/>
                    </a:lnTo>
                    <a:lnTo>
                      <a:pt x="1206" y="3440"/>
                    </a:lnTo>
                    <a:lnTo>
                      <a:pt x="1077" y="3391"/>
                    </a:lnTo>
                    <a:lnTo>
                      <a:pt x="953" y="3333"/>
                    </a:lnTo>
                    <a:lnTo>
                      <a:pt x="834" y="3266"/>
                    </a:lnTo>
                    <a:lnTo>
                      <a:pt x="722" y="3189"/>
                    </a:lnTo>
                    <a:lnTo>
                      <a:pt x="616" y="3105"/>
                    </a:lnTo>
                    <a:lnTo>
                      <a:pt x="516" y="3013"/>
                    </a:lnTo>
                    <a:lnTo>
                      <a:pt x="424" y="2914"/>
                    </a:lnTo>
                    <a:lnTo>
                      <a:pt x="340" y="2807"/>
                    </a:lnTo>
                    <a:lnTo>
                      <a:pt x="264" y="2695"/>
                    </a:lnTo>
                    <a:lnTo>
                      <a:pt x="197" y="2576"/>
                    </a:lnTo>
                    <a:lnTo>
                      <a:pt x="138" y="2452"/>
                    </a:lnTo>
                    <a:lnTo>
                      <a:pt x="90" y="2323"/>
                    </a:lnTo>
                    <a:lnTo>
                      <a:pt x="51" y="2189"/>
                    </a:lnTo>
                    <a:lnTo>
                      <a:pt x="23" y="2051"/>
                    </a:lnTo>
                    <a:lnTo>
                      <a:pt x="5" y="1910"/>
                    </a:lnTo>
                    <a:lnTo>
                      <a:pt x="0" y="1765"/>
                    </a:lnTo>
                    <a:close/>
                  </a:path>
                </a:pathLst>
              </a:custGeom>
              <a:noFill/>
              <a:ln w="1981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grpSp>
        <p:grpSp>
          <p:nvGrpSpPr>
            <p:cNvPr id="7" name="Group 6">
              <a:extLst>
                <a:ext uri="{FF2B5EF4-FFF2-40B4-BE49-F238E27FC236}">
                  <a16:creationId xmlns:a16="http://schemas.microsoft.com/office/drawing/2014/main" id="{5D5BC58B-A0FF-224E-982E-C1A84FF879C4}"/>
                </a:ext>
              </a:extLst>
            </p:cNvPr>
            <p:cNvGrpSpPr>
              <a:grpSpLocks/>
            </p:cNvGrpSpPr>
            <p:nvPr/>
          </p:nvGrpSpPr>
          <p:grpSpPr bwMode="auto">
            <a:xfrm>
              <a:off x="1194" y="5845"/>
              <a:ext cx="3531" cy="3531"/>
              <a:chOff x="1194" y="5845"/>
              <a:chExt cx="3531" cy="3531"/>
            </a:xfrm>
          </p:grpSpPr>
          <p:sp>
            <p:nvSpPr>
              <p:cNvPr id="32" name="Freeform 31">
                <a:extLst>
                  <a:ext uri="{FF2B5EF4-FFF2-40B4-BE49-F238E27FC236}">
                    <a16:creationId xmlns:a16="http://schemas.microsoft.com/office/drawing/2014/main" id="{2EA30D1E-9787-7B42-9BC6-52AB1FB916C1}"/>
                  </a:ext>
                </a:extLst>
              </p:cNvPr>
              <p:cNvSpPr>
                <a:spLocks/>
              </p:cNvSpPr>
              <p:nvPr/>
            </p:nvSpPr>
            <p:spPr bwMode="auto">
              <a:xfrm>
                <a:off x="1194" y="5845"/>
                <a:ext cx="3531" cy="3531"/>
              </a:xfrm>
              <a:custGeom>
                <a:avLst/>
                <a:gdLst>
                  <a:gd name="T0" fmla="+- 0 2814 1194"/>
                  <a:gd name="T1" fmla="*/ T0 w 3531"/>
                  <a:gd name="T2" fmla="+- 0 5851 5845"/>
                  <a:gd name="T3" fmla="*/ 5851 h 3531"/>
                  <a:gd name="T4" fmla="+- 0 2535 1194"/>
                  <a:gd name="T5" fmla="*/ T4 w 3531"/>
                  <a:gd name="T6" fmla="+- 0 5897 5845"/>
                  <a:gd name="T7" fmla="*/ 5897 h 3531"/>
                  <a:gd name="T8" fmla="+- 0 2272 1194"/>
                  <a:gd name="T9" fmla="*/ T8 w 3531"/>
                  <a:gd name="T10" fmla="+- 0 5984 5845"/>
                  <a:gd name="T11" fmla="*/ 5984 h 3531"/>
                  <a:gd name="T12" fmla="+- 0 2029 1194"/>
                  <a:gd name="T13" fmla="*/ T12 w 3531"/>
                  <a:gd name="T14" fmla="+- 0 6110 5845"/>
                  <a:gd name="T15" fmla="*/ 6110 h 3531"/>
                  <a:gd name="T16" fmla="+- 0 1810 1194"/>
                  <a:gd name="T17" fmla="*/ T16 w 3531"/>
                  <a:gd name="T18" fmla="+- 0 6270 5845"/>
                  <a:gd name="T19" fmla="*/ 6270 h 3531"/>
                  <a:gd name="T20" fmla="+- 0 1619 1194"/>
                  <a:gd name="T21" fmla="*/ T20 w 3531"/>
                  <a:gd name="T22" fmla="+- 0 6462 5845"/>
                  <a:gd name="T23" fmla="*/ 6462 h 3531"/>
                  <a:gd name="T24" fmla="+- 0 1458 1194"/>
                  <a:gd name="T25" fmla="*/ T24 w 3531"/>
                  <a:gd name="T26" fmla="+- 0 6681 5845"/>
                  <a:gd name="T27" fmla="*/ 6681 h 3531"/>
                  <a:gd name="T28" fmla="+- 0 1333 1194"/>
                  <a:gd name="T29" fmla="*/ T28 w 3531"/>
                  <a:gd name="T30" fmla="+- 0 6923 5845"/>
                  <a:gd name="T31" fmla="*/ 6923 h 3531"/>
                  <a:gd name="T32" fmla="+- 0 1245 1194"/>
                  <a:gd name="T33" fmla="*/ T32 w 3531"/>
                  <a:gd name="T34" fmla="+- 0 7186 5845"/>
                  <a:gd name="T35" fmla="*/ 7186 h 3531"/>
                  <a:gd name="T36" fmla="+- 0 1200 1194"/>
                  <a:gd name="T37" fmla="*/ T36 w 3531"/>
                  <a:gd name="T38" fmla="+- 0 7466 5845"/>
                  <a:gd name="T39" fmla="*/ 7466 h 3531"/>
                  <a:gd name="T40" fmla="+- 0 1200 1194"/>
                  <a:gd name="T41" fmla="*/ T40 w 3531"/>
                  <a:gd name="T42" fmla="+- 0 7755 5845"/>
                  <a:gd name="T43" fmla="*/ 7755 h 3531"/>
                  <a:gd name="T44" fmla="+- 0 1245 1194"/>
                  <a:gd name="T45" fmla="*/ T44 w 3531"/>
                  <a:gd name="T46" fmla="+- 0 8035 5845"/>
                  <a:gd name="T47" fmla="*/ 8035 h 3531"/>
                  <a:gd name="T48" fmla="+- 0 1333 1194"/>
                  <a:gd name="T49" fmla="*/ T48 w 3531"/>
                  <a:gd name="T50" fmla="+- 0 8297 5845"/>
                  <a:gd name="T51" fmla="*/ 8297 h 3531"/>
                  <a:gd name="T52" fmla="+- 0 1458 1194"/>
                  <a:gd name="T53" fmla="*/ T52 w 3531"/>
                  <a:gd name="T54" fmla="+- 0 8540 5845"/>
                  <a:gd name="T55" fmla="*/ 8540 h 3531"/>
                  <a:gd name="T56" fmla="+- 0 1619 1194"/>
                  <a:gd name="T57" fmla="*/ T56 w 3531"/>
                  <a:gd name="T58" fmla="+- 0 8759 5845"/>
                  <a:gd name="T59" fmla="*/ 8759 h 3531"/>
                  <a:gd name="T60" fmla="+- 0 1810 1194"/>
                  <a:gd name="T61" fmla="*/ T60 w 3531"/>
                  <a:gd name="T62" fmla="+- 0 8951 5845"/>
                  <a:gd name="T63" fmla="*/ 8951 h 3531"/>
                  <a:gd name="T64" fmla="+- 0 2029 1194"/>
                  <a:gd name="T65" fmla="*/ T64 w 3531"/>
                  <a:gd name="T66" fmla="+- 0 9111 5845"/>
                  <a:gd name="T67" fmla="*/ 9111 h 3531"/>
                  <a:gd name="T68" fmla="+- 0 2272 1194"/>
                  <a:gd name="T69" fmla="*/ T68 w 3531"/>
                  <a:gd name="T70" fmla="+- 0 9237 5845"/>
                  <a:gd name="T71" fmla="*/ 9237 h 3531"/>
                  <a:gd name="T72" fmla="+- 0 2535 1194"/>
                  <a:gd name="T73" fmla="*/ T72 w 3531"/>
                  <a:gd name="T74" fmla="+- 0 9324 5845"/>
                  <a:gd name="T75" fmla="*/ 9324 h 3531"/>
                  <a:gd name="T76" fmla="+- 0 2814 1194"/>
                  <a:gd name="T77" fmla="*/ T76 w 3531"/>
                  <a:gd name="T78" fmla="+- 0 9370 5845"/>
                  <a:gd name="T79" fmla="*/ 9370 h 3531"/>
                  <a:gd name="T80" fmla="+- 0 3104 1194"/>
                  <a:gd name="T81" fmla="*/ T80 w 3531"/>
                  <a:gd name="T82" fmla="+- 0 9370 5845"/>
                  <a:gd name="T83" fmla="*/ 9370 h 3531"/>
                  <a:gd name="T84" fmla="+- 0 3383 1194"/>
                  <a:gd name="T85" fmla="*/ T84 w 3531"/>
                  <a:gd name="T86" fmla="+- 0 9324 5845"/>
                  <a:gd name="T87" fmla="*/ 9324 h 3531"/>
                  <a:gd name="T88" fmla="+- 0 3646 1194"/>
                  <a:gd name="T89" fmla="*/ T88 w 3531"/>
                  <a:gd name="T90" fmla="+- 0 9237 5845"/>
                  <a:gd name="T91" fmla="*/ 9237 h 3531"/>
                  <a:gd name="T92" fmla="+- 0 3889 1194"/>
                  <a:gd name="T93" fmla="*/ T92 w 3531"/>
                  <a:gd name="T94" fmla="+- 0 9111 5845"/>
                  <a:gd name="T95" fmla="*/ 9111 h 3531"/>
                  <a:gd name="T96" fmla="+- 0 4108 1194"/>
                  <a:gd name="T97" fmla="*/ T96 w 3531"/>
                  <a:gd name="T98" fmla="+- 0 8951 5845"/>
                  <a:gd name="T99" fmla="*/ 8951 h 3531"/>
                  <a:gd name="T100" fmla="+- 0 4299 1194"/>
                  <a:gd name="T101" fmla="*/ T100 w 3531"/>
                  <a:gd name="T102" fmla="+- 0 8759 5845"/>
                  <a:gd name="T103" fmla="*/ 8759 h 3531"/>
                  <a:gd name="T104" fmla="+- 0 4460 1194"/>
                  <a:gd name="T105" fmla="*/ T104 w 3531"/>
                  <a:gd name="T106" fmla="+- 0 8540 5845"/>
                  <a:gd name="T107" fmla="*/ 8540 h 3531"/>
                  <a:gd name="T108" fmla="+- 0 4586 1194"/>
                  <a:gd name="T109" fmla="*/ T108 w 3531"/>
                  <a:gd name="T110" fmla="+- 0 8297 5845"/>
                  <a:gd name="T111" fmla="*/ 8297 h 3531"/>
                  <a:gd name="T112" fmla="+- 0 4673 1194"/>
                  <a:gd name="T113" fmla="*/ T112 w 3531"/>
                  <a:gd name="T114" fmla="+- 0 8035 5845"/>
                  <a:gd name="T115" fmla="*/ 8035 h 3531"/>
                  <a:gd name="T116" fmla="+- 0 4719 1194"/>
                  <a:gd name="T117" fmla="*/ T116 w 3531"/>
                  <a:gd name="T118" fmla="+- 0 7755 5845"/>
                  <a:gd name="T119" fmla="*/ 7755 h 3531"/>
                  <a:gd name="T120" fmla="+- 0 4719 1194"/>
                  <a:gd name="T121" fmla="*/ T120 w 3531"/>
                  <a:gd name="T122" fmla="+- 0 7466 5845"/>
                  <a:gd name="T123" fmla="*/ 7466 h 3531"/>
                  <a:gd name="T124" fmla="+- 0 4673 1194"/>
                  <a:gd name="T125" fmla="*/ T124 w 3531"/>
                  <a:gd name="T126" fmla="+- 0 7186 5845"/>
                  <a:gd name="T127" fmla="*/ 7186 h 3531"/>
                  <a:gd name="T128" fmla="+- 0 4586 1194"/>
                  <a:gd name="T129" fmla="*/ T128 w 3531"/>
                  <a:gd name="T130" fmla="+- 0 6923 5845"/>
                  <a:gd name="T131" fmla="*/ 6923 h 3531"/>
                  <a:gd name="T132" fmla="+- 0 4460 1194"/>
                  <a:gd name="T133" fmla="*/ T132 w 3531"/>
                  <a:gd name="T134" fmla="+- 0 6681 5845"/>
                  <a:gd name="T135" fmla="*/ 6681 h 3531"/>
                  <a:gd name="T136" fmla="+- 0 4299 1194"/>
                  <a:gd name="T137" fmla="*/ T136 w 3531"/>
                  <a:gd name="T138" fmla="+- 0 6462 5845"/>
                  <a:gd name="T139" fmla="*/ 6462 h 3531"/>
                  <a:gd name="T140" fmla="+- 0 4108 1194"/>
                  <a:gd name="T141" fmla="*/ T140 w 3531"/>
                  <a:gd name="T142" fmla="+- 0 6270 5845"/>
                  <a:gd name="T143" fmla="*/ 6270 h 3531"/>
                  <a:gd name="T144" fmla="+- 0 3889 1194"/>
                  <a:gd name="T145" fmla="*/ T144 w 3531"/>
                  <a:gd name="T146" fmla="+- 0 6110 5845"/>
                  <a:gd name="T147" fmla="*/ 6110 h 3531"/>
                  <a:gd name="T148" fmla="+- 0 3646 1194"/>
                  <a:gd name="T149" fmla="*/ T148 w 3531"/>
                  <a:gd name="T150" fmla="+- 0 5984 5845"/>
                  <a:gd name="T151" fmla="*/ 5984 h 3531"/>
                  <a:gd name="T152" fmla="+- 0 3383 1194"/>
                  <a:gd name="T153" fmla="*/ T152 w 3531"/>
                  <a:gd name="T154" fmla="+- 0 5897 5845"/>
                  <a:gd name="T155" fmla="*/ 5897 h 3531"/>
                  <a:gd name="T156" fmla="+- 0 3104 1194"/>
                  <a:gd name="T157" fmla="*/ T156 w 3531"/>
                  <a:gd name="T158" fmla="+- 0 5851 5845"/>
                  <a:gd name="T159" fmla="*/ 5851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31" h="3531">
                    <a:moveTo>
                      <a:pt x="1765" y="0"/>
                    </a:moveTo>
                    <a:lnTo>
                      <a:pt x="1620" y="6"/>
                    </a:lnTo>
                    <a:lnTo>
                      <a:pt x="1479" y="23"/>
                    </a:lnTo>
                    <a:lnTo>
                      <a:pt x="1341" y="52"/>
                    </a:lnTo>
                    <a:lnTo>
                      <a:pt x="1207" y="90"/>
                    </a:lnTo>
                    <a:lnTo>
                      <a:pt x="1078" y="139"/>
                    </a:lnTo>
                    <a:lnTo>
                      <a:pt x="954" y="197"/>
                    </a:lnTo>
                    <a:lnTo>
                      <a:pt x="835" y="265"/>
                    </a:lnTo>
                    <a:lnTo>
                      <a:pt x="723" y="341"/>
                    </a:lnTo>
                    <a:lnTo>
                      <a:pt x="616" y="425"/>
                    </a:lnTo>
                    <a:lnTo>
                      <a:pt x="517" y="517"/>
                    </a:lnTo>
                    <a:lnTo>
                      <a:pt x="425" y="617"/>
                    </a:lnTo>
                    <a:lnTo>
                      <a:pt x="341" y="723"/>
                    </a:lnTo>
                    <a:lnTo>
                      <a:pt x="264" y="836"/>
                    </a:lnTo>
                    <a:lnTo>
                      <a:pt x="197" y="954"/>
                    </a:lnTo>
                    <a:lnTo>
                      <a:pt x="139" y="1078"/>
                    </a:lnTo>
                    <a:lnTo>
                      <a:pt x="90" y="1207"/>
                    </a:lnTo>
                    <a:lnTo>
                      <a:pt x="51" y="1341"/>
                    </a:lnTo>
                    <a:lnTo>
                      <a:pt x="23" y="1479"/>
                    </a:lnTo>
                    <a:lnTo>
                      <a:pt x="6" y="1621"/>
                    </a:lnTo>
                    <a:lnTo>
                      <a:pt x="0" y="1765"/>
                    </a:lnTo>
                    <a:lnTo>
                      <a:pt x="6" y="1910"/>
                    </a:lnTo>
                    <a:lnTo>
                      <a:pt x="23" y="2052"/>
                    </a:lnTo>
                    <a:lnTo>
                      <a:pt x="51" y="2190"/>
                    </a:lnTo>
                    <a:lnTo>
                      <a:pt x="90" y="2323"/>
                    </a:lnTo>
                    <a:lnTo>
                      <a:pt x="139" y="2452"/>
                    </a:lnTo>
                    <a:lnTo>
                      <a:pt x="197" y="2577"/>
                    </a:lnTo>
                    <a:lnTo>
                      <a:pt x="264" y="2695"/>
                    </a:lnTo>
                    <a:lnTo>
                      <a:pt x="341" y="2808"/>
                    </a:lnTo>
                    <a:lnTo>
                      <a:pt x="425" y="2914"/>
                    </a:lnTo>
                    <a:lnTo>
                      <a:pt x="517" y="3014"/>
                    </a:lnTo>
                    <a:lnTo>
                      <a:pt x="616" y="3106"/>
                    </a:lnTo>
                    <a:lnTo>
                      <a:pt x="723" y="3190"/>
                    </a:lnTo>
                    <a:lnTo>
                      <a:pt x="835" y="3266"/>
                    </a:lnTo>
                    <a:lnTo>
                      <a:pt x="954" y="3334"/>
                    </a:lnTo>
                    <a:lnTo>
                      <a:pt x="1078" y="3392"/>
                    </a:lnTo>
                    <a:lnTo>
                      <a:pt x="1207" y="3441"/>
                    </a:lnTo>
                    <a:lnTo>
                      <a:pt x="1341" y="3479"/>
                    </a:lnTo>
                    <a:lnTo>
                      <a:pt x="1479" y="3507"/>
                    </a:lnTo>
                    <a:lnTo>
                      <a:pt x="1620" y="3525"/>
                    </a:lnTo>
                    <a:lnTo>
                      <a:pt x="1765" y="3531"/>
                    </a:lnTo>
                    <a:lnTo>
                      <a:pt x="1910" y="3525"/>
                    </a:lnTo>
                    <a:lnTo>
                      <a:pt x="2052" y="3507"/>
                    </a:lnTo>
                    <a:lnTo>
                      <a:pt x="2189" y="3479"/>
                    </a:lnTo>
                    <a:lnTo>
                      <a:pt x="2323" y="3441"/>
                    </a:lnTo>
                    <a:lnTo>
                      <a:pt x="2452" y="3392"/>
                    </a:lnTo>
                    <a:lnTo>
                      <a:pt x="2576" y="3334"/>
                    </a:lnTo>
                    <a:lnTo>
                      <a:pt x="2695" y="3266"/>
                    </a:lnTo>
                    <a:lnTo>
                      <a:pt x="2808" y="3190"/>
                    </a:lnTo>
                    <a:lnTo>
                      <a:pt x="2914" y="3106"/>
                    </a:lnTo>
                    <a:lnTo>
                      <a:pt x="3013" y="3014"/>
                    </a:lnTo>
                    <a:lnTo>
                      <a:pt x="3105" y="2914"/>
                    </a:lnTo>
                    <a:lnTo>
                      <a:pt x="3190" y="2808"/>
                    </a:lnTo>
                    <a:lnTo>
                      <a:pt x="3266" y="2695"/>
                    </a:lnTo>
                    <a:lnTo>
                      <a:pt x="3333" y="2577"/>
                    </a:lnTo>
                    <a:lnTo>
                      <a:pt x="3392" y="2452"/>
                    </a:lnTo>
                    <a:lnTo>
                      <a:pt x="3440" y="2323"/>
                    </a:lnTo>
                    <a:lnTo>
                      <a:pt x="3479" y="2190"/>
                    </a:lnTo>
                    <a:lnTo>
                      <a:pt x="3507" y="2052"/>
                    </a:lnTo>
                    <a:lnTo>
                      <a:pt x="3525" y="1910"/>
                    </a:lnTo>
                    <a:lnTo>
                      <a:pt x="3530" y="1765"/>
                    </a:lnTo>
                    <a:lnTo>
                      <a:pt x="3525" y="1621"/>
                    </a:lnTo>
                    <a:lnTo>
                      <a:pt x="3507" y="1479"/>
                    </a:lnTo>
                    <a:lnTo>
                      <a:pt x="3479" y="1341"/>
                    </a:lnTo>
                    <a:lnTo>
                      <a:pt x="3440" y="1207"/>
                    </a:lnTo>
                    <a:lnTo>
                      <a:pt x="3392" y="1078"/>
                    </a:lnTo>
                    <a:lnTo>
                      <a:pt x="3333" y="954"/>
                    </a:lnTo>
                    <a:lnTo>
                      <a:pt x="3266" y="836"/>
                    </a:lnTo>
                    <a:lnTo>
                      <a:pt x="3190" y="723"/>
                    </a:lnTo>
                    <a:lnTo>
                      <a:pt x="3105" y="617"/>
                    </a:lnTo>
                    <a:lnTo>
                      <a:pt x="3013" y="517"/>
                    </a:lnTo>
                    <a:lnTo>
                      <a:pt x="2914" y="425"/>
                    </a:lnTo>
                    <a:lnTo>
                      <a:pt x="2808" y="341"/>
                    </a:lnTo>
                    <a:lnTo>
                      <a:pt x="2695" y="265"/>
                    </a:lnTo>
                    <a:lnTo>
                      <a:pt x="2576" y="197"/>
                    </a:lnTo>
                    <a:lnTo>
                      <a:pt x="2452" y="139"/>
                    </a:lnTo>
                    <a:lnTo>
                      <a:pt x="2323" y="90"/>
                    </a:lnTo>
                    <a:lnTo>
                      <a:pt x="2189" y="52"/>
                    </a:lnTo>
                    <a:lnTo>
                      <a:pt x="2052" y="23"/>
                    </a:lnTo>
                    <a:lnTo>
                      <a:pt x="1910" y="6"/>
                    </a:lnTo>
                    <a:lnTo>
                      <a:pt x="1765"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grpSp>
        <p:grpSp>
          <p:nvGrpSpPr>
            <p:cNvPr id="8" name="Group 7">
              <a:extLst>
                <a:ext uri="{FF2B5EF4-FFF2-40B4-BE49-F238E27FC236}">
                  <a16:creationId xmlns:a16="http://schemas.microsoft.com/office/drawing/2014/main" id="{0D07F087-0C73-7046-9043-E0591A1CDFFF}"/>
                </a:ext>
              </a:extLst>
            </p:cNvPr>
            <p:cNvGrpSpPr>
              <a:grpSpLocks/>
            </p:cNvGrpSpPr>
            <p:nvPr/>
          </p:nvGrpSpPr>
          <p:grpSpPr bwMode="auto">
            <a:xfrm>
              <a:off x="1194" y="5845"/>
              <a:ext cx="3531" cy="3531"/>
              <a:chOff x="1194" y="5845"/>
              <a:chExt cx="3531" cy="3531"/>
            </a:xfrm>
          </p:grpSpPr>
          <p:sp>
            <p:nvSpPr>
              <p:cNvPr id="31" name="Freeform 30">
                <a:extLst>
                  <a:ext uri="{FF2B5EF4-FFF2-40B4-BE49-F238E27FC236}">
                    <a16:creationId xmlns:a16="http://schemas.microsoft.com/office/drawing/2014/main" id="{D59CF89D-7B12-804A-BAEE-79A386B93A52}"/>
                  </a:ext>
                </a:extLst>
              </p:cNvPr>
              <p:cNvSpPr>
                <a:spLocks/>
              </p:cNvSpPr>
              <p:nvPr/>
            </p:nvSpPr>
            <p:spPr bwMode="auto">
              <a:xfrm>
                <a:off x="1194" y="5845"/>
                <a:ext cx="3531" cy="3531"/>
              </a:xfrm>
              <a:custGeom>
                <a:avLst/>
                <a:gdLst>
                  <a:gd name="T0" fmla="+- 0 1200 1194"/>
                  <a:gd name="T1" fmla="*/ T0 w 3531"/>
                  <a:gd name="T2" fmla="+- 0 7466 5845"/>
                  <a:gd name="T3" fmla="*/ 7466 h 3531"/>
                  <a:gd name="T4" fmla="+- 0 1245 1194"/>
                  <a:gd name="T5" fmla="*/ T4 w 3531"/>
                  <a:gd name="T6" fmla="+- 0 7186 5845"/>
                  <a:gd name="T7" fmla="*/ 7186 h 3531"/>
                  <a:gd name="T8" fmla="+- 0 1333 1194"/>
                  <a:gd name="T9" fmla="*/ T8 w 3531"/>
                  <a:gd name="T10" fmla="+- 0 6923 5845"/>
                  <a:gd name="T11" fmla="*/ 6923 h 3531"/>
                  <a:gd name="T12" fmla="+- 0 1458 1194"/>
                  <a:gd name="T13" fmla="*/ T12 w 3531"/>
                  <a:gd name="T14" fmla="+- 0 6681 5845"/>
                  <a:gd name="T15" fmla="*/ 6681 h 3531"/>
                  <a:gd name="T16" fmla="+- 0 1619 1194"/>
                  <a:gd name="T17" fmla="*/ T16 w 3531"/>
                  <a:gd name="T18" fmla="+- 0 6462 5845"/>
                  <a:gd name="T19" fmla="*/ 6462 h 3531"/>
                  <a:gd name="T20" fmla="+- 0 1810 1194"/>
                  <a:gd name="T21" fmla="*/ T20 w 3531"/>
                  <a:gd name="T22" fmla="+- 0 6270 5845"/>
                  <a:gd name="T23" fmla="*/ 6270 h 3531"/>
                  <a:gd name="T24" fmla="+- 0 2029 1194"/>
                  <a:gd name="T25" fmla="*/ T24 w 3531"/>
                  <a:gd name="T26" fmla="+- 0 6110 5845"/>
                  <a:gd name="T27" fmla="*/ 6110 h 3531"/>
                  <a:gd name="T28" fmla="+- 0 2272 1194"/>
                  <a:gd name="T29" fmla="*/ T28 w 3531"/>
                  <a:gd name="T30" fmla="+- 0 5984 5845"/>
                  <a:gd name="T31" fmla="*/ 5984 h 3531"/>
                  <a:gd name="T32" fmla="+- 0 2535 1194"/>
                  <a:gd name="T33" fmla="*/ T32 w 3531"/>
                  <a:gd name="T34" fmla="+- 0 5897 5845"/>
                  <a:gd name="T35" fmla="*/ 5897 h 3531"/>
                  <a:gd name="T36" fmla="+- 0 2814 1194"/>
                  <a:gd name="T37" fmla="*/ T36 w 3531"/>
                  <a:gd name="T38" fmla="+- 0 5851 5845"/>
                  <a:gd name="T39" fmla="*/ 5851 h 3531"/>
                  <a:gd name="T40" fmla="+- 0 3104 1194"/>
                  <a:gd name="T41" fmla="*/ T40 w 3531"/>
                  <a:gd name="T42" fmla="+- 0 5851 5845"/>
                  <a:gd name="T43" fmla="*/ 5851 h 3531"/>
                  <a:gd name="T44" fmla="+- 0 3383 1194"/>
                  <a:gd name="T45" fmla="*/ T44 w 3531"/>
                  <a:gd name="T46" fmla="+- 0 5897 5845"/>
                  <a:gd name="T47" fmla="*/ 5897 h 3531"/>
                  <a:gd name="T48" fmla="+- 0 3646 1194"/>
                  <a:gd name="T49" fmla="*/ T48 w 3531"/>
                  <a:gd name="T50" fmla="+- 0 5984 5845"/>
                  <a:gd name="T51" fmla="*/ 5984 h 3531"/>
                  <a:gd name="T52" fmla="+- 0 3889 1194"/>
                  <a:gd name="T53" fmla="*/ T52 w 3531"/>
                  <a:gd name="T54" fmla="+- 0 6110 5845"/>
                  <a:gd name="T55" fmla="*/ 6110 h 3531"/>
                  <a:gd name="T56" fmla="+- 0 4108 1194"/>
                  <a:gd name="T57" fmla="*/ T56 w 3531"/>
                  <a:gd name="T58" fmla="+- 0 6270 5845"/>
                  <a:gd name="T59" fmla="*/ 6270 h 3531"/>
                  <a:gd name="T60" fmla="+- 0 4299 1194"/>
                  <a:gd name="T61" fmla="*/ T60 w 3531"/>
                  <a:gd name="T62" fmla="+- 0 6462 5845"/>
                  <a:gd name="T63" fmla="*/ 6462 h 3531"/>
                  <a:gd name="T64" fmla="+- 0 4460 1194"/>
                  <a:gd name="T65" fmla="*/ T64 w 3531"/>
                  <a:gd name="T66" fmla="+- 0 6681 5845"/>
                  <a:gd name="T67" fmla="*/ 6681 h 3531"/>
                  <a:gd name="T68" fmla="+- 0 4586 1194"/>
                  <a:gd name="T69" fmla="*/ T68 w 3531"/>
                  <a:gd name="T70" fmla="+- 0 6923 5845"/>
                  <a:gd name="T71" fmla="*/ 6923 h 3531"/>
                  <a:gd name="T72" fmla="+- 0 4673 1194"/>
                  <a:gd name="T73" fmla="*/ T72 w 3531"/>
                  <a:gd name="T74" fmla="+- 0 7186 5845"/>
                  <a:gd name="T75" fmla="*/ 7186 h 3531"/>
                  <a:gd name="T76" fmla="+- 0 4719 1194"/>
                  <a:gd name="T77" fmla="*/ T76 w 3531"/>
                  <a:gd name="T78" fmla="+- 0 7466 5845"/>
                  <a:gd name="T79" fmla="*/ 7466 h 3531"/>
                  <a:gd name="T80" fmla="+- 0 4719 1194"/>
                  <a:gd name="T81" fmla="*/ T80 w 3531"/>
                  <a:gd name="T82" fmla="+- 0 7755 5845"/>
                  <a:gd name="T83" fmla="*/ 7755 h 3531"/>
                  <a:gd name="T84" fmla="+- 0 4673 1194"/>
                  <a:gd name="T85" fmla="*/ T84 w 3531"/>
                  <a:gd name="T86" fmla="+- 0 8035 5845"/>
                  <a:gd name="T87" fmla="*/ 8035 h 3531"/>
                  <a:gd name="T88" fmla="+- 0 4586 1194"/>
                  <a:gd name="T89" fmla="*/ T88 w 3531"/>
                  <a:gd name="T90" fmla="+- 0 8297 5845"/>
                  <a:gd name="T91" fmla="*/ 8297 h 3531"/>
                  <a:gd name="T92" fmla="+- 0 4460 1194"/>
                  <a:gd name="T93" fmla="*/ T92 w 3531"/>
                  <a:gd name="T94" fmla="+- 0 8540 5845"/>
                  <a:gd name="T95" fmla="*/ 8540 h 3531"/>
                  <a:gd name="T96" fmla="+- 0 4299 1194"/>
                  <a:gd name="T97" fmla="*/ T96 w 3531"/>
                  <a:gd name="T98" fmla="+- 0 8759 5845"/>
                  <a:gd name="T99" fmla="*/ 8759 h 3531"/>
                  <a:gd name="T100" fmla="+- 0 4108 1194"/>
                  <a:gd name="T101" fmla="*/ T100 w 3531"/>
                  <a:gd name="T102" fmla="+- 0 8951 5845"/>
                  <a:gd name="T103" fmla="*/ 8951 h 3531"/>
                  <a:gd name="T104" fmla="+- 0 3889 1194"/>
                  <a:gd name="T105" fmla="*/ T104 w 3531"/>
                  <a:gd name="T106" fmla="+- 0 9111 5845"/>
                  <a:gd name="T107" fmla="*/ 9111 h 3531"/>
                  <a:gd name="T108" fmla="+- 0 3646 1194"/>
                  <a:gd name="T109" fmla="*/ T108 w 3531"/>
                  <a:gd name="T110" fmla="+- 0 9237 5845"/>
                  <a:gd name="T111" fmla="*/ 9237 h 3531"/>
                  <a:gd name="T112" fmla="+- 0 3383 1194"/>
                  <a:gd name="T113" fmla="*/ T112 w 3531"/>
                  <a:gd name="T114" fmla="+- 0 9324 5845"/>
                  <a:gd name="T115" fmla="*/ 9324 h 3531"/>
                  <a:gd name="T116" fmla="+- 0 3104 1194"/>
                  <a:gd name="T117" fmla="*/ T116 w 3531"/>
                  <a:gd name="T118" fmla="+- 0 9370 5845"/>
                  <a:gd name="T119" fmla="*/ 9370 h 3531"/>
                  <a:gd name="T120" fmla="+- 0 2814 1194"/>
                  <a:gd name="T121" fmla="*/ T120 w 3531"/>
                  <a:gd name="T122" fmla="+- 0 9370 5845"/>
                  <a:gd name="T123" fmla="*/ 9370 h 3531"/>
                  <a:gd name="T124" fmla="+- 0 2535 1194"/>
                  <a:gd name="T125" fmla="*/ T124 w 3531"/>
                  <a:gd name="T126" fmla="+- 0 9324 5845"/>
                  <a:gd name="T127" fmla="*/ 9324 h 3531"/>
                  <a:gd name="T128" fmla="+- 0 2272 1194"/>
                  <a:gd name="T129" fmla="*/ T128 w 3531"/>
                  <a:gd name="T130" fmla="+- 0 9237 5845"/>
                  <a:gd name="T131" fmla="*/ 9237 h 3531"/>
                  <a:gd name="T132" fmla="+- 0 2029 1194"/>
                  <a:gd name="T133" fmla="*/ T132 w 3531"/>
                  <a:gd name="T134" fmla="+- 0 9111 5845"/>
                  <a:gd name="T135" fmla="*/ 9111 h 3531"/>
                  <a:gd name="T136" fmla="+- 0 1810 1194"/>
                  <a:gd name="T137" fmla="*/ T136 w 3531"/>
                  <a:gd name="T138" fmla="+- 0 8951 5845"/>
                  <a:gd name="T139" fmla="*/ 8951 h 3531"/>
                  <a:gd name="T140" fmla="+- 0 1619 1194"/>
                  <a:gd name="T141" fmla="*/ T140 w 3531"/>
                  <a:gd name="T142" fmla="+- 0 8759 5845"/>
                  <a:gd name="T143" fmla="*/ 8759 h 3531"/>
                  <a:gd name="T144" fmla="+- 0 1458 1194"/>
                  <a:gd name="T145" fmla="*/ T144 w 3531"/>
                  <a:gd name="T146" fmla="+- 0 8540 5845"/>
                  <a:gd name="T147" fmla="*/ 8540 h 3531"/>
                  <a:gd name="T148" fmla="+- 0 1333 1194"/>
                  <a:gd name="T149" fmla="*/ T148 w 3531"/>
                  <a:gd name="T150" fmla="+- 0 8297 5845"/>
                  <a:gd name="T151" fmla="*/ 8297 h 3531"/>
                  <a:gd name="T152" fmla="+- 0 1245 1194"/>
                  <a:gd name="T153" fmla="*/ T152 w 3531"/>
                  <a:gd name="T154" fmla="+- 0 8035 5845"/>
                  <a:gd name="T155" fmla="*/ 8035 h 3531"/>
                  <a:gd name="T156" fmla="+- 0 1200 1194"/>
                  <a:gd name="T157" fmla="*/ T156 w 3531"/>
                  <a:gd name="T158" fmla="+- 0 7755 5845"/>
                  <a:gd name="T159" fmla="*/ 7755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31" h="3531">
                    <a:moveTo>
                      <a:pt x="0" y="1765"/>
                    </a:moveTo>
                    <a:lnTo>
                      <a:pt x="6" y="1621"/>
                    </a:lnTo>
                    <a:lnTo>
                      <a:pt x="23" y="1479"/>
                    </a:lnTo>
                    <a:lnTo>
                      <a:pt x="51" y="1341"/>
                    </a:lnTo>
                    <a:lnTo>
                      <a:pt x="90" y="1207"/>
                    </a:lnTo>
                    <a:lnTo>
                      <a:pt x="139" y="1078"/>
                    </a:lnTo>
                    <a:lnTo>
                      <a:pt x="197" y="954"/>
                    </a:lnTo>
                    <a:lnTo>
                      <a:pt x="264" y="836"/>
                    </a:lnTo>
                    <a:lnTo>
                      <a:pt x="341" y="723"/>
                    </a:lnTo>
                    <a:lnTo>
                      <a:pt x="425" y="617"/>
                    </a:lnTo>
                    <a:lnTo>
                      <a:pt x="517" y="517"/>
                    </a:lnTo>
                    <a:lnTo>
                      <a:pt x="616" y="425"/>
                    </a:lnTo>
                    <a:lnTo>
                      <a:pt x="723" y="341"/>
                    </a:lnTo>
                    <a:lnTo>
                      <a:pt x="835" y="265"/>
                    </a:lnTo>
                    <a:lnTo>
                      <a:pt x="954" y="197"/>
                    </a:lnTo>
                    <a:lnTo>
                      <a:pt x="1078" y="139"/>
                    </a:lnTo>
                    <a:lnTo>
                      <a:pt x="1207" y="90"/>
                    </a:lnTo>
                    <a:lnTo>
                      <a:pt x="1341" y="52"/>
                    </a:lnTo>
                    <a:lnTo>
                      <a:pt x="1479" y="23"/>
                    </a:lnTo>
                    <a:lnTo>
                      <a:pt x="1620" y="6"/>
                    </a:lnTo>
                    <a:lnTo>
                      <a:pt x="1765" y="0"/>
                    </a:lnTo>
                    <a:lnTo>
                      <a:pt x="1910" y="6"/>
                    </a:lnTo>
                    <a:lnTo>
                      <a:pt x="2052" y="23"/>
                    </a:lnTo>
                    <a:lnTo>
                      <a:pt x="2189" y="52"/>
                    </a:lnTo>
                    <a:lnTo>
                      <a:pt x="2323" y="90"/>
                    </a:lnTo>
                    <a:lnTo>
                      <a:pt x="2452" y="139"/>
                    </a:lnTo>
                    <a:lnTo>
                      <a:pt x="2576" y="197"/>
                    </a:lnTo>
                    <a:lnTo>
                      <a:pt x="2695" y="265"/>
                    </a:lnTo>
                    <a:lnTo>
                      <a:pt x="2808" y="341"/>
                    </a:lnTo>
                    <a:lnTo>
                      <a:pt x="2914" y="425"/>
                    </a:lnTo>
                    <a:lnTo>
                      <a:pt x="3013" y="517"/>
                    </a:lnTo>
                    <a:lnTo>
                      <a:pt x="3105" y="617"/>
                    </a:lnTo>
                    <a:lnTo>
                      <a:pt x="3190" y="723"/>
                    </a:lnTo>
                    <a:lnTo>
                      <a:pt x="3266" y="836"/>
                    </a:lnTo>
                    <a:lnTo>
                      <a:pt x="3333" y="954"/>
                    </a:lnTo>
                    <a:lnTo>
                      <a:pt x="3392" y="1078"/>
                    </a:lnTo>
                    <a:lnTo>
                      <a:pt x="3440" y="1207"/>
                    </a:lnTo>
                    <a:lnTo>
                      <a:pt x="3479" y="1341"/>
                    </a:lnTo>
                    <a:lnTo>
                      <a:pt x="3507" y="1479"/>
                    </a:lnTo>
                    <a:lnTo>
                      <a:pt x="3525" y="1621"/>
                    </a:lnTo>
                    <a:lnTo>
                      <a:pt x="3530" y="1765"/>
                    </a:lnTo>
                    <a:lnTo>
                      <a:pt x="3525" y="1910"/>
                    </a:lnTo>
                    <a:lnTo>
                      <a:pt x="3507" y="2052"/>
                    </a:lnTo>
                    <a:lnTo>
                      <a:pt x="3479" y="2190"/>
                    </a:lnTo>
                    <a:lnTo>
                      <a:pt x="3440" y="2323"/>
                    </a:lnTo>
                    <a:lnTo>
                      <a:pt x="3392" y="2452"/>
                    </a:lnTo>
                    <a:lnTo>
                      <a:pt x="3333" y="2577"/>
                    </a:lnTo>
                    <a:lnTo>
                      <a:pt x="3266" y="2695"/>
                    </a:lnTo>
                    <a:lnTo>
                      <a:pt x="3190" y="2808"/>
                    </a:lnTo>
                    <a:lnTo>
                      <a:pt x="3105" y="2914"/>
                    </a:lnTo>
                    <a:lnTo>
                      <a:pt x="3013" y="3014"/>
                    </a:lnTo>
                    <a:lnTo>
                      <a:pt x="2914" y="3106"/>
                    </a:lnTo>
                    <a:lnTo>
                      <a:pt x="2808" y="3190"/>
                    </a:lnTo>
                    <a:lnTo>
                      <a:pt x="2695" y="3266"/>
                    </a:lnTo>
                    <a:lnTo>
                      <a:pt x="2576" y="3334"/>
                    </a:lnTo>
                    <a:lnTo>
                      <a:pt x="2452" y="3392"/>
                    </a:lnTo>
                    <a:lnTo>
                      <a:pt x="2323" y="3441"/>
                    </a:lnTo>
                    <a:lnTo>
                      <a:pt x="2189" y="3479"/>
                    </a:lnTo>
                    <a:lnTo>
                      <a:pt x="2052" y="3507"/>
                    </a:lnTo>
                    <a:lnTo>
                      <a:pt x="1910" y="3525"/>
                    </a:lnTo>
                    <a:lnTo>
                      <a:pt x="1765" y="3531"/>
                    </a:lnTo>
                    <a:lnTo>
                      <a:pt x="1620" y="3525"/>
                    </a:lnTo>
                    <a:lnTo>
                      <a:pt x="1479" y="3507"/>
                    </a:lnTo>
                    <a:lnTo>
                      <a:pt x="1341" y="3479"/>
                    </a:lnTo>
                    <a:lnTo>
                      <a:pt x="1207" y="3441"/>
                    </a:lnTo>
                    <a:lnTo>
                      <a:pt x="1078" y="3392"/>
                    </a:lnTo>
                    <a:lnTo>
                      <a:pt x="954" y="3334"/>
                    </a:lnTo>
                    <a:lnTo>
                      <a:pt x="835" y="3266"/>
                    </a:lnTo>
                    <a:lnTo>
                      <a:pt x="723" y="3190"/>
                    </a:lnTo>
                    <a:lnTo>
                      <a:pt x="616" y="3106"/>
                    </a:lnTo>
                    <a:lnTo>
                      <a:pt x="517" y="3014"/>
                    </a:lnTo>
                    <a:lnTo>
                      <a:pt x="425" y="2914"/>
                    </a:lnTo>
                    <a:lnTo>
                      <a:pt x="341" y="2808"/>
                    </a:lnTo>
                    <a:lnTo>
                      <a:pt x="264" y="2695"/>
                    </a:lnTo>
                    <a:lnTo>
                      <a:pt x="197" y="2577"/>
                    </a:lnTo>
                    <a:lnTo>
                      <a:pt x="139" y="2452"/>
                    </a:lnTo>
                    <a:lnTo>
                      <a:pt x="90" y="2323"/>
                    </a:lnTo>
                    <a:lnTo>
                      <a:pt x="51" y="2190"/>
                    </a:lnTo>
                    <a:lnTo>
                      <a:pt x="23" y="2052"/>
                    </a:lnTo>
                    <a:lnTo>
                      <a:pt x="6" y="1910"/>
                    </a:lnTo>
                    <a:lnTo>
                      <a:pt x="0" y="1765"/>
                    </a:lnTo>
                    <a:close/>
                  </a:path>
                </a:pathLst>
              </a:custGeom>
              <a:noFill/>
              <a:ln w="1981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grpSp>
        <p:grpSp>
          <p:nvGrpSpPr>
            <p:cNvPr id="9" name="Group 8">
              <a:extLst>
                <a:ext uri="{FF2B5EF4-FFF2-40B4-BE49-F238E27FC236}">
                  <a16:creationId xmlns:a16="http://schemas.microsoft.com/office/drawing/2014/main" id="{13E4128B-485A-3741-AC80-846DE36377F4}"/>
                </a:ext>
              </a:extLst>
            </p:cNvPr>
            <p:cNvGrpSpPr>
              <a:grpSpLocks/>
            </p:cNvGrpSpPr>
            <p:nvPr/>
          </p:nvGrpSpPr>
          <p:grpSpPr bwMode="auto">
            <a:xfrm>
              <a:off x="3016" y="16"/>
              <a:ext cx="3528" cy="3531"/>
              <a:chOff x="3016" y="16"/>
              <a:chExt cx="3528" cy="3531"/>
            </a:xfrm>
          </p:grpSpPr>
          <p:sp>
            <p:nvSpPr>
              <p:cNvPr id="30" name="Freeform 29">
                <a:extLst>
                  <a:ext uri="{FF2B5EF4-FFF2-40B4-BE49-F238E27FC236}">
                    <a16:creationId xmlns:a16="http://schemas.microsoft.com/office/drawing/2014/main" id="{D8F81F3B-2A40-0744-922D-B71845104A4E}"/>
                  </a:ext>
                </a:extLst>
              </p:cNvPr>
              <p:cNvSpPr>
                <a:spLocks/>
              </p:cNvSpPr>
              <p:nvPr/>
            </p:nvSpPr>
            <p:spPr bwMode="auto">
              <a:xfrm>
                <a:off x="3016" y="16"/>
                <a:ext cx="3528" cy="3531"/>
              </a:xfrm>
              <a:custGeom>
                <a:avLst/>
                <a:gdLst>
                  <a:gd name="T0" fmla="+- 0 4635 3016"/>
                  <a:gd name="T1" fmla="*/ T0 w 3528"/>
                  <a:gd name="T2" fmla="+- 0 21 16"/>
                  <a:gd name="T3" fmla="*/ 21 h 3531"/>
                  <a:gd name="T4" fmla="+- 0 4356 3016"/>
                  <a:gd name="T5" fmla="*/ T4 w 3528"/>
                  <a:gd name="T6" fmla="+- 0 67 16"/>
                  <a:gd name="T7" fmla="*/ 67 h 3531"/>
                  <a:gd name="T8" fmla="+- 0 4093 3016"/>
                  <a:gd name="T9" fmla="*/ T8 w 3528"/>
                  <a:gd name="T10" fmla="+- 0 154 16"/>
                  <a:gd name="T11" fmla="*/ 154 h 3531"/>
                  <a:gd name="T12" fmla="+- 0 3850 3016"/>
                  <a:gd name="T13" fmla="*/ T12 w 3528"/>
                  <a:gd name="T14" fmla="+- 0 280 16"/>
                  <a:gd name="T15" fmla="*/ 280 h 3531"/>
                  <a:gd name="T16" fmla="+- 0 3632 3016"/>
                  <a:gd name="T17" fmla="*/ T16 w 3528"/>
                  <a:gd name="T18" fmla="+- 0 441 16"/>
                  <a:gd name="T19" fmla="*/ 441 h 3531"/>
                  <a:gd name="T20" fmla="+- 0 3440 3016"/>
                  <a:gd name="T21" fmla="*/ T20 w 3528"/>
                  <a:gd name="T22" fmla="+- 0 632 16"/>
                  <a:gd name="T23" fmla="*/ 632 h 3531"/>
                  <a:gd name="T24" fmla="+- 0 3280 3016"/>
                  <a:gd name="T25" fmla="*/ T24 w 3528"/>
                  <a:gd name="T26" fmla="+- 0 851 16"/>
                  <a:gd name="T27" fmla="*/ 851 h 3531"/>
                  <a:gd name="T28" fmla="+- 0 3154 3016"/>
                  <a:gd name="T29" fmla="*/ T28 w 3528"/>
                  <a:gd name="T30" fmla="+- 0 1094 16"/>
                  <a:gd name="T31" fmla="*/ 1094 h 3531"/>
                  <a:gd name="T32" fmla="+- 0 3067 3016"/>
                  <a:gd name="T33" fmla="*/ T32 w 3528"/>
                  <a:gd name="T34" fmla="+- 0 1357 16"/>
                  <a:gd name="T35" fmla="*/ 1357 h 3531"/>
                  <a:gd name="T36" fmla="+- 0 3021 3016"/>
                  <a:gd name="T37" fmla="*/ T36 w 3528"/>
                  <a:gd name="T38" fmla="+- 0 1636 16"/>
                  <a:gd name="T39" fmla="*/ 1636 h 3531"/>
                  <a:gd name="T40" fmla="+- 0 3021 3016"/>
                  <a:gd name="T41" fmla="*/ T40 w 3528"/>
                  <a:gd name="T42" fmla="+- 0 1926 16"/>
                  <a:gd name="T43" fmla="*/ 1926 h 3531"/>
                  <a:gd name="T44" fmla="+- 0 3067 3016"/>
                  <a:gd name="T45" fmla="*/ T44 w 3528"/>
                  <a:gd name="T46" fmla="+- 0 2205 16"/>
                  <a:gd name="T47" fmla="*/ 2205 h 3531"/>
                  <a:gd name="T48" fmla="+- 0 3154 3016"/>
                  <a:gd name="T49" fmla="*/ T48 w 3528"/>
                  <a:gd name="T50" fmla="+- 0 2468 16"/>
                  <a:gd name="T51" fmla="*/ 2468 h 3531"/>
                  <a:gd name="T52" fmla="+- 0 3280 3016"/>
                  <a:gd name="T53" fmla="*/ T52 w 3528"/>
                  <a:gd name="T54" fmla="+- 0 2711 16"/>
                  <a:gd name="T55" fmla="*/ 2711 h 3531"/>
                  <a:gd name="T56" fmla="+- 0 3440 3016"/>
                  <a:gd name="T57" fmla="*/ T56 w 3528"/>
                  <a:gd name="T58" fmla="+- 0 2930 16"/>
                  <a:gd name="T59" fmla="*/ 2930 h 3531"/>
                  <a:gd name="T60" fmla="+- 0 3632 3016"/>
                  <a:gd name="T61" fmla="*/ T60 w 3528"/>
                  <a:gd name="T62" fmla="+- 0 3121 16"/>
                  <a:gd name="T63" fmla="*/ 3121 h 3531"/>
                  <a:gd name="T64" fmla="+- 0 3850 3016"/>
                  <a:gd name="T65" fmla="*/ T64 w 3528"/>
                  <a:gd name="T66" fmla="+- 0 3282 16"/>
                  <a:gd name="T67" fmla="*/ 3282 h 3531"/>
                  <a:gd name="T68" fmla="+- 0 4093 3016"/>
                  <a:gd name="T69" fmla="*/ T68 w 3528"/>
                  <a:gd name="T70" fmla="+- 0 3407 16"/>
                  <a:gd name="T71" fmla="*/ 3407 h 3531"/>
                  <a:gd name="T72" fmla="+- 0 4356 3016"/>
                  <a:gd name="T73" fmla="*/ T72 w 3528"/>
                  <a:gd name="T74" fmla="+- 0 3495 16"/>
                  <a:gd name="T75" fmla="*/ 3495 h 3531"/>
                  <a:gd name="T76" fmla="+- 0 4635 3016"/>
                  <a:gd name="T77" fmla="*/ T76 w 3528"/>
                  <a:gd name="T78" fmla="+- 0 3540 16"/>
                  <a:gd name="T79" fmla="*/ 3540 h 3531"/>
                  <a:gd name="T80" fmla="+- 0 4924 3016"/>
                  <a:gd name="T81" fmla="*/ T80 w 3528"/>
                  <a:gd name="T82" fmla="+- 0 3540 16"/>
                  <a:gd name="T83" fmla="*/ 3540 h 3531"/>
                  <a:gd name="T84" fmla="+- 0 5203 3016"/>
                  <a:gd name="T85" fmla="*/ T84 w 3528"/>
                  <a:gd name="T86" fmla="+- 0 3495 16"/>
                  <a:gd name="T87" fmla="*/ 3495 h 3531"/>
                  <a:gd name="T88" fmla="+- 0 5466 3016"/>
                  <a:gd name="T89" fmla="*/ T88 w 3528"/>
                  <a:gd name="T90" fmla="+- 0 3407 16"/>
                  <a:gd name="T91" fmla="*/ 3407 h 3531"/>
                  <a:gd name="T92" fmla="+- 0 5709 3016"/>
                  <a:gd name="T93" fmla="*/ T92 w 3528"/>
                  <a:gd name="T94" fmla="+- 0 3282 16"/>
                  <a:gd name="T95" fmla="*/ 3282 h 3531"/>
                  <a:gd name="T96" fmla="+- 0 5928 3016"/>
                  <a:gd name="T97" fmla="*/ T96 w 3528"/>
                  <a:gd name="T98" fmla="+- 0 3121 16"/>
                  <a:gd name="T99" fmla="*/ 3121 h 3531"/>
                  <a:gd name="T100" fmla="+- 0 6119 3016"/>
                  <a:gd name="T101" fmla="*/ T100 w 3528"/>
                  <a:gd name="T102" fmla="+- 0 2930 16"/>
                  <a:gd name="T103" fmla="*/ 2930 h 3531"/>
                  <a:gd name="T104" fmla="+- 0 6279 3016"/>
                  <a:gd name="T105" fmla="*/ T104 w 3528"/>
                  <a:gd name="T106" fmla="+- 0 2711 16"/>
                  <a:gd name="T107" fmla="*/ 2711 h 3531"/>
                  <a:gd name="T108" fmla="+- 0 6405 3016"/>
                  <a:gd name="T109" fmla="*/ T108 w 3528"/>
                  <a:gd name="T110" fmla="+- 0 2468 16"/>
                  <a:gd name="T111" fmla="*/ 2468 h 3531"/>
                  <a:gd name="T112" fmla="+- 0 6492 3016"/>
                  <a:gd name="T113" fmla="*/ T112 w 3528"/>
                  <a:gd name="T114" fmla="+- 0 2205 16"/>
                  <a:gd name="T115" fmla="*/ 2205 h 3531"/>
                  <a:gd name="T116" fmla="+- 0 6538 3016"/>
                  <a:gd name="T117" fmla="*/ T116 w 3528"/>
                  <a:gd name="T118" fmla="+- 0 1926 16"/>
                  <a:gd name="T119" fmla="*/ 1926 h 3531"/>
                  <a:gd name="T120" fmla="+- 0 6538 3016"/>
                  <a:gd name="T121" fmla="*/ T120 w 3528"/>
                  <a:gd name="T122" fmla="+- 0 1636 16"/>
                  <a:gd name="T123" fmla="*/ 1636 h 3531"/>
                  <a:gd name="T124" fmla="+- 0 6492 3016"/>
                  <a:gd name="T125" fmla="*/ T124 w 3528"/>
                  <a:gd name="T126" fmla="+- 0 1357 16"/>
                  <a:gd name="T127" fmla="*/ 1357 h 3531"/>
                  <a:gd name="T128" fmla="+- 0 6405 3016"/>
                  <a:gd name="T129" fmla="*/ T128 w 3528"/>
                  <a:gd name="T130" fmla="+- 0 1094 16"/>
                  <a:gd name="T131" fmla="*/ 1094 h 3531"/>
                  <a:gd name="T132" fmla="+- 0 6279 3016"/>
                  <a:gd name="T133" fmla="*/ T132 w 3528"/>
                  <a:gd name="T134" fmla="+- 0 851 16"/>
                  <a:gd name="T135" fmla="*/ 851 h 3531"/>
                  <a:gd name="T136" fmla="+- 0 6119 3016"/>
                  <a:gd name="T137" fmla="*/ T136 w 3528"/>
                  <a:gd name="T138" fmla="+- 0 632 16"/>
                  <a:gd name="T139" fmla="*/ 632 h 3531"/>
                  <a:gd name="T140" fmla="+- 0 5928 3016"/>
                  <a:gd name="T141" fmla="*/ T140 w 3528"/>
                  <a:gd name="T142" fmla="+- 0 441 16"/>
                  <a:gd name="T143" fmla="*/ 441 h 3531"/>
                  <a:gd name="T144" fmla="+- 0 5709 3016"/>
                  <a:gd name="T145" fmla="*/ T144 w 3528"/>
                  <a:gd name="T146" fmla="+- 0 280 16"/>
                  <a:gd name="T147" fmla="*/ 280 h 3531"/>
                  <a:gd name="T148" fmla="+- 0 5466 3016"/>
                  <a:gd name="T149" fmla="*/ T148 w 3528"/>
                  <a:gd name="T150" fmla="+- 0 154 16"/>
                  <a:gd name="T151" fmla="*/ 154 h 3531"/>
                  <a:gd name="T152" fmla="+- 0 5203 3016"/>
                  <a:gd name="T153" fmla="*/ T152 w 3528"/>
                  <a:gd name="T154" fmla="+- 0 67 16"/>
                  <a:gd name="T155" fmla="*/ 67 h 3531"/>
                  <a:gd name="T156" fmla="+- 0 4924 3016"/>
                  <a:gd name="T157" fmla="*/ T156 w 3528"/>
                  <a:gd name="T158" fmla="+- 0 21 16"/>
                  <a:gd name="T159" fmla="*/ 21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28" h="3531">
                    <a:moveTo>
                      <a:pt x="1764" y="0"/>
                    </a:moveTo>
                    <a:lnTo>
                      <a:pt x="1619" y="5"/>
                    </a:lnTo>
                    <a:lnTo>
                      <a:pt x="1477" y="23"/>
                    </a:lnTo>
                    <a:lnTo>
                      <a:pt x="1340" y="51"/>
                    </a:lnTo>
                    <a:lnTo>
                      <a:pt x="1206" y="90"/>
                    </a:lnTo>
                    <a:lnTo>
                      <a:pt x="1077" y="138"/>
                    </a:lnTo>
                    <a:lnTo>
                      <a:pt x="953" y="197"/>
                    </a:lnTo>
                    <a:lnTo>
                      <a:pt x="834" y="264"/>
                    </a:lnTo>
                    <a:lnTo>
                      <a:pt x="722" y="340"/>
                    </a:lnTo>
                    <a:lnTo>
                      <a:pt x="616" y="425"/>
                    </a:lnTo>
                    <a:lnTo>
                      <a:pt x="516" y="517"/>
                    </a:lnTo>
                    <a:lnTo>
                      <a:pt x="424" y="616"/>
                    </a:lnTo>
                    <a:lnTo>
                      <a:pt x="340" y="722"/>
                    </a:lnTo>
                    <a:lnTo>
                      <a:pt x="264" y="835"/>
                    </a:lnTo>
                    <a:lnTo>
                      <a:pt x="197" y="954"/>
                    </a:lnTo>
                    <a:lnTo>
                      <a:pt x="138" y="1078"/>
                    </a:lnTo>
                    <a:lnTo>
                      <a:pt x="90" y="1207"/>
                    </a:lnTo>
                    <a:lnTo>
                      <a:pt x="51" y="1341"/>
                    </a:lnTo>
                    <a:lnTo>
                      <a:pt x="23" y="1478"/>
                    </a:lnTo>
                    <a:lnTo>
                      <a:pt x="5" y="1620"/>
                    </a:lnTo>
                    <a:lnTo>
                      <a:pt x="0" y="1765"/>
                    </a:lnTo>
                    <a:lnTo>
                      <a:pt x="5" y="1910"/>
                    </a:lnTo>
                    <a:lnTo>
                      <a:pt x="23" y="2051"/>
                    </a:lnTo>
                    <a:lnTo>
                      <a:pt x="51" y="2189"/>
                    </a:lnTo>
                    <a:lnTo>
                      <a:pt x="90" y="2323"/>
                    </a:lnTo>
                    <a:lnTo>
                      <a:pt x="138" y="2452"/>
                    </a:lnTo>
                    <a:lnTo>
                      <a:pt x="197" y="2576"/>
                    </a:lnTo>
                    <a:lnTo>
                      <a:pt x="264" y="2695"/>
                    </a:lnTo>
                    <a:lnTo>
                      <a:pt x="340" y="2807"/>
                    </a:lnTo>
                    <a:lnTo>
                      <a:pt x="424" y="2914"/>
                    </a:lnTo>
                    <a:lnTo>
                      <a:pt x="516" y="3013"/>
                    </a:lnTo>
                    <a:lnTo>
                      <a:pt x="616" y="3105"/>
                    </a:lnTo>
                    <a:lnTo>
                      <a:pt x="722" y="3189"/>
                    </a:lnTo>
                    <a:lnTo>
                      <a:pt x="834" y="3266"/>
                    </a:lnTo>
                    <a:lnTo>
                      <a:pt x="953" y="3333"/>
                    </a:lnTo>
                    <a:lnTo>
                      <a:pt x="1077" y="3391"/>
                    </a:lnTo>
                    <a:lnTo>
                      <a:pt x="1206" y="3440"/>
                    </a:lnTo>
                    <a:lnTo>
                      <a:pt x="1340" y="3479"/>
                    </a:lnTo>
                    <a:lnTo>
                      <a:pt x="1477" y="3507"/>
                    </a:lnTo>
                    <a:lnTo>
                      <a:pt x="1619" y="3524"/>
                    </a:lnTo>
                    <a:lnTo>
                      <a:pt x="1764" y="3530"/>
                    </a:lnTo>
                    <a:lnTo>
                      <a:pt x="1908" y="3524"/>
                    </a:lnTo>
                    <a:lnTo>
                      <a:pt x="2050" y="3507"/>
                    </a:lnTo>
                    <a:lnTo>
                      <a:pt x="2187" y="3479"/>
                    </a:lnTo>
                    <a:lnTo>
                      <a:pt x="2321" y="3440"/>
                    </a:lnTo>
                    <a:lnTo>
                      <a:pt x="2450" y="3391"/>
                    </a:lnTo>
                    <a:lnTo>
                      <a:pt x="2574" y="3333"/>
                    </a:lnTo>
                    <a:lnTo>
                      <a:pt x="2693" y="3266"/>
                    </a:lnTo>
                    <a:lnTo>
                      <a:pt x="2805" y="3189"/>
                    </a:lnTo>
                    <a:lnTo>
                      <a:pt x="2912" y="3105"/>
                    </a:lnTo>
                    <a:lnTo>
                      <a:pt x="3011" y="3013"/>
                    </a:lnTo>
                    <a:lnTo>
                      <a:pt x="3103" y="2914"/>
                    </a:lnTo>
                    <a:lnTo>
                      <a:pt x="3187" y="2807"/>
                    </a:lnTo>
                    <a:lnTo>
                      <a:pt x="3263" y="2695"/>
                    </a:lnTo>
                    <a:lnTo>
                      <a:pt x="3331" y="2576"/>
                    </a:lnTo>
                    <a:lnTo>
                      <a:pt x="3389" y="2452"/>
                    </a:lnTo>
                    <a:lnTo>
                      <a:pt x="3438" y="2323"/>
                    </a:lnTo>
                    <a:lnTo>
                      <a:pt x="3476" y="2189"/>
                    </a:lnTo>
                    <a:lnTo>
                      <a:pt x="3505" y="2051"/>
                    </a:lnTo>
                    <a:lnTo>
                      <a:pt x="3522" y="1910"/>
                    </a:lnTo>
                    <a:lnTo>
                      <a:pt x="3528" y="1765"/>
                    </a:lnTo>
                    <a:lnTo>
                      <a:pt x="3522" y="1620"/>
                    </a:lnTo>
                    <a:lnTo>
                      <a:pt x="3505" y="1478"/>
                    </a:lnTo>
                    <a:lnTo>
                      <a:pt x="3476" y="1341"/>
                    </a:lnTo>
                    <a:lnTo>
                      <a:pt x="3438" y="1207"/>
                    </a:lnTo>
                    <a:lnTo>
                      <a:pt x="3389" y="1078"/>
                    </a:lnTo>
                    <a:lnTo>
                      <a:pt x="3331" y="954"/>
                    </a:lnTo>
                    <a:lnTo>
                      <a:pt x="3263" y="835"/>
                    </a:lnTo>
                    <a:lnTo>
                      <a:pt x="3187" y="722"/>
                    </a:lnTo>
                    <a:lnTo>
                      <a:pt x="3103" y="616"/>
                    </a:lnTo>
                    <a:lnTo>
                      <a:pt x="3011" y="517"/>
                    </a:lnTo>
                    <a:lnTo>
                      <a:pt x="2912" y="425"/>
                    </a:lnTo>
                    <a:lnTo>
                      <a:pt x="2805" y="340"/>
                    </a:lnTo>
                    <a:lnTo>
                      <a:pt x="2693" y="264"/>
                    </a:lnTo>
                    <a:lnTo>
                      <a:pt x="2574" y="197"/>
                    </a:lnTo>
                    <a:lnTo>
                      <a:pt x="2450" y="138"/>
                    </a:lnTo>
                    <a:lnTo>
                      <a:pt x="2321" y="90"/>
                    </a:lnTo>
                    <a:lnTo>
                      <a:pt x="2187" y="51"/>
                    </a:lnTo>
                    <a:lnTo>
                      <a:pt x="2050" y="23"/>
                    </a:lnTo>
                    <a:lnTo>
                      <a:pt x="1908" y="5"/>
                    </a:lnTo>
                    <a:lnTo>
                      <a:pt x="1764"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grpSp>
        <p:grpSp>
          <p:nvGrpSpPr>
            <p:cNvPr id="10" name="Group 9">
              <a:extLst>
                <a:ext uri="{FF2B5EF4-FFF2-40B4-BE49-F238E27FC236}">
                  <a16:creationId xmlns:a16="http://schemas.microsoft.com/office/drawing/2014/main" id="{EF366B3F-02B3-3140-8E2F-9060435FDA68}"/>
                </a:ext>
              </a:extLst>
            </p:cNvPr>
            <p:cNvGrpSpPr>
              <a:grpSpLocks/>
            </p:cNvGrpSpPr>
            <p:nvPr/>
          </p:nvGrpSpPr>
          <p:grpSpPr bwMode="auto">
            <a:xfrm>
              <a:off x="3016" y="16"/>
              <a:ext cx="3528" cy="3531"/>
              <a:chOff x="3016" y="16"/>
              <a:chExt cx="3528" cy="3531"/>
            </a:xfrm>
          </p:grpSpPr>
          <p:sp>
            <p:nvSpPr>
              <p:cNvPr id="29" name="Freeform 28">
                <a:extLst>
                  <a:ext uri="{FF2B5EF4-FFF2-40B4-BE49-F238E27FC236}">
                    <a16:creationId xmlns:a16="http://schemas.microsoft.com/office/drawing/2014/main" id="{6AF305E1-CA9E-1344-8C7F-F08CC06F9AF5}"/>
                  </a:ext>
                </a:extLst>
              </p:cNvPr>
              <p:cNvSpPr>
                <a:spLocks/>
              </p:cNvSpPr>
              <p:nvPr/>
            </p:nvSpPr>
            <p:spPr bwMode="auto">
              <a:xfrm>
                <a:off x="3016" y="16"/>
                <a:ext cx="3528" cy="3531"/>
              </a:xfrm>
              <a:custGeom>
                <a:avLst/>
                <a:gdLst>
                  <a:gd name="T0" fmla="+- 0 3021 3016"/>
                  <a:gd name="T1" fmla="*/ T0 w 3528"/>
                  <a:gd name="T2" fmla="+- 0 1636 16"/>
                  <a:gd name="T3" fmla="*/ 1636 h 3531"/>
                  <a:gd name="T4" fmla="+- 0 3067 3016"/>
                  <a:gd name="T5" fmla="*/ T4 w 3528"/>
                  <a:gd name="T6" fmla="+- 0 1357 16"/>
                  <a:gd name="T7" fmla="*/ 1357 h 3531"/>
                  <a:gd name="T8" fmla="+- 0 3154 3016"/>
                  <a:gd name="T9" fmla="*/ T8 w 3528"/>
                  <a:gd name="T10" fmla="+- 0 1094 16"/>
                  <a:gd name="T11" fmla="*/ 1094 h 3531"/>
                  <a:gd name="T12" fmla="+- 0 3280 3016"/>
                  <a:gd name="T13" fmla="*/ T12 w 3528"/>
                  <a:gd name="T14" fmla="+- 0 851 16"/>
                  <a:gd name="T15" fmla="*/ 851 h 3531"/>
                  <a:gd name="T16" fmla="+- 0 3440 3016"/>
                  <a:gd name="T17" fmla="*/ T16 w 3528"/>
                  <a:gd name="T18" fmla="+- 0 632 16"/>
                  <a:gd name="T19" fmla="*/ 632 h 3531"/>
                  <a:gd name="T20" fmla="+- 0 3632 3016"/>
                  <a:gd name="T21" fmla="*/ T20 w 3528"/>
                  <a:gd name="T22" fmla="+- 0 441 16"/>
                  <a:gd name="T23" fmla="*/ 441 h 3531"/>
                  <a:gd name="T24" fmla="+- 0 3850 3016"/>
                  <a:gd name="T25" fmla="*/ T24 w 3528"/>
                  <a:gd name="T26" fmla="+- 0 280 16"/>
                  <a:gd name="T27" fmla="*/ 280 h 3531"/>
                  <a:gd name="T28" fmla="+- 0 4093 3016"/>
                  <a:gd name="T29" fmla="*/ T28 w 3528"/>
                  <a:gd name="T30" fmla="+- 0 154 16"/>
                  <a:gd name="T31" fmla="*/ 154 h 3531"/>
                  <a:gd name="T32" fmla="+- 0 4356 3016"/>
                  <a:gd name="T33" fmla="*/ T32 w 3528"/>
                  <a:gd name="T34" fmla="+- 0 67 16"/>
                  <a:gd name="T35" fmla="*/ 67 h 3531"/>
                  <a:gd name="T36" fmla="+- 0 4635 3016"/>
                  <a:gd name="T37" fmla="*/ T36 w 3528"/>
                  <a:gd name="T38" fmla="+- 0 21 16"/>
                  <a:gd name="T39" fmla="*/ 21 h 3531"/>
                  <a:gd name="T40" fmla="+- 0 4924 3016"/>
                  <a:gd name="T41" fmla="*/ T40 w 3528"/>
                  <a:gd name="T42" fmla="+- 0 21 16"/>
                  <a:gd name="T43" fmla="*/ 21 h 3531"/>
                  <a:gd name="T44" fmla="+- 0 5203 3016"/>
                  <a:gd name="T45" fmla="*/ T44 w 3528"/>
                  <a:gd name="T46" fmla="+- 0 67 16"/>
                  <a:gd name="T47" fmla="*/ 67 h 3531"/>
                  <a:gd name="T48" fmla="+- 0 5466 3016"/>
                  <a:gd name="T49" fmla="*/ T48 w 3528"/>
                  <a:gd name="T50" fmla="+- 0 154 16"/>
                  <a:gd name="T51" fmla="*/ 154 h 3531"/>
                  <a:gd name="T52" fmla="+- 0 5709 3016"/>
                  <a:gd name="T53" fmla="*/ T52 w 3528"/>
                  <a:gd name="T54" fmla="+- 0 280 16"/>
                  <a:gd name="T55" fmla="*/ 280 h 3531"/>
                  <a:gd name="T56" fmla="+- 0 5928 3016"/>
                  <a:gd name="T57" fmla="*/ T56 w 3528"/>
                  <a:gd name="T58" fmla="+- 0 441 16"/>
                  <a:gd name="T59" fmla="*/ 441 h 3531"/>
                  <a:gd name="T60" fmla="+- 0 6119 3016"/>
                  <a:gd name="T61" fmla="*/ T60 w 3528"/>
                  <a:gd name="T62" fmla="+- 0 632 16"/>
                  <a:gd name="T63" fmla="*/ 632 h 3531"/>
                  <a:gd name="T64" fmla="+- 0 6279 3016"/>
                  <a:gd name="T65" fmla="*/ T64 w 3528"/>
                  <a:gd name="T66" fmla="+- 0 851 16"/>
                  <a:gd name="T67" fmla="*/ 851 h 3531"/>
                  <a:gd name="T68" fmla="+- 0 6405 3016"/>
                  <a:gd name="T69" fmla="*/ T68 w 3528"/>
                  <a:gd name="T70" fmla="+- 0 1094 16"/>
                  <a:gd name="T71" fmla="*/ 1094 h 3531"/>
                  <a:gd name="T72" fmla="+- 0 6492 3016"/>
                  <a:gd name="T73" fmla="*/ T72 w 3528"/>
                  <a:gd name="T74" fmla="+- 0 1357 16"/>
                  <a:gd name="T75" fmla="*/ 1357 h 3531"/>
                  <a:gd name="T76" fmla="+- 0 6538 3016"/>
                  <a:gd name="T77" fmla="*/ T76 w 3528"/>
                  <a:gd name="T78" fmla="+- 0 1636 16"/>
                  <a:gd name="T79" fmla="*/ 1636 h 3531"/>
                  <a:gd name="T80" fmla="+- 0 6538 3016"/>
                  <a:gd name="T81" fmla="*/ T80 w 3528"/>
                  <a:gd name="T82" fmla="+- 0 1926 16"/>
                  <a:gd name="T83" fmla="*/ 1926 h 3531"/>
                  <a:gd name="T84" fmla="+- 0 6492 3016"/>
                  <a:gd name="T85" fmla="*/ T84 w 3528"/>
                  <a:gd name="T86" fmla="+- 0 2205 16"/>
                  <a:gd name="T87" fmla="*/ 2205 h 3531"/>
                  <a:gd name="T88" fmla="+- 0 6405 3016"/>
                  <a:gd name="T89" fmla="*/ T88 w 3528"/>
                  <a:gd name="T90" fmla="+- 0 2468 16"/>
                  <a:gd name="T91" fmla="*/ 2468 h 3531"/>
                  <a:gd name="T92" fmla="+- 0 6279 3016"/>
                  <a:gd name="T93" fmla="*/ T92 w 3528"/>
                  <a:gd name="T94" fmla="+- 0 2711 16"/>
                  <a:gd name="T95" fmla="*/ 2711 h 3531"/>
                  <a:gd name="T96" fmla="+- 0 6119 3016"/>
                  <a:gd name="T97" fmla="*/ T96 w 3528"/>
                  <a:gd name="T98" fmla="+- 0 2930 16"/>
                  <a:gd name="T99" fmla="*/ 2930 h 3531"/>
                  <a:gd name="T100" fmla="+- 0 5928 3016"/>
                  <a:gd name="T101" fmla="*/ T100 w 3528"/>
                  <a:gd name="T102" fmla="+- 0 3121 16"/>
                  <a:gd name="T103" fmla="*/ 3121 h 3531"/>
                  <a:gd name="T104" fmla="+- 0 5709 3016"/>
                  <a:gd name="T105" fmla="*/ T104 w 3528"/>
                  <a:gd name="T106" fmla="+- 0 3282 16"/>
                  <a:gd name="T107" fmla="*/ 3282 h 3531"/>
                  <a:gd name="T108" fmla="+- 0 5466 3016"/>
                  <a:gd name="T109" fmla="*/ T108 w 3528"/>
                  <a:gd name="T110" fmla="+- 0 3407 16"/>
                  <a:gd name="T111" fmla="*/ 3407 h 3531"/>
                  <a:gd name="T112" fmla="+- 0 5203 3016"/>
                  <a:gd name="T113" fmla="*/ T112 w 3528"/>
                  <a:gd name="T114" fmla="+- 0 3495 16"/>
                  <a:gd name="T115" fmla="*/ 3495 h 3531"/>
                  <a:gd name="T116" fmla="+- 0 4924 3016"/>
                  <a:gd name="T117" fmla="*/ T116 w 3528"/>
                  <a:gd name="T118" fmla="+- 0 3540 16"/>
                  <a:gd name="T119" fmla="*/ 3540 h 3531"/>
                  <a:gd name="T120" fmla="+- 0 4635 3016"/>
                  <a:gd name="T121" fmla="*/ T120 w 3528"/>
                  <a:gd name="T122" fmla="+- 0 3540 16"/>
                  <a:gd name="T123" fmla="*/ 3540 h 3531"/>
                  <a:gd name="T124" fmla="+- 0 4356 3016"/>
                  <a:gd name="T125" fmla="*/ T124 w 3528"/>
                  <a:gd name="T126" fmla="+- 0 3495 16"/>
                  <a:gd name="T127" fmla="*/ 3495 h 3531"/>
                  <a:gd name="T128" fmla="+- 0 4093 3016"/>
                  <a:gd name="T129" fmla="*/ T128 w 3528"/>
                  <a:gd name="T130" fmla="+- 0 3407 16"/>
                  <a:gd name="T131" fmla="*/ 3407 h 3531"/>
                  <a:gd name="T132" fmla="+- 0 3850 3016"/>
                  <a:gd name="T133" fmla="*/ T132 w 3528"/>
                  <a:gd name="T134" fmla="+- 0 3282 16"/>
                  <a:gd name="T135" fmla="*/ 3282 h 3531"/>
                  <a:gd name="T136" fmla="+- 0 3632 3016"/>
                  <a:gd name="T137" fmla="*/ T136 w 3528"/>
                  <a:gd name="T138" fmla="+- 0 3121 16"/>
                  <a:gd name="T139" fmla="*/ 3121 h 3531"/>
                  <a:gd name="T140" fmla="+- 0 3440 3016"/>
                  <a:gd name="T141" fmla="*/ T140 w 3528"/>
                  <a:gd name="T142" fmla="+- 0 2930 16"/>
                  <a:gd name="T143" fmla="*/ 2930 h 3531"/>
                  <a:gd name="T144" fmla="+- 0 3280 3016"/>
                  <a:gd name="T145" fmla="*/ T144 w 3528"/>
                  <a:gd name="T146" fmla="+- 0 2711 16"/>
                  <a:gd name="T147" fmla="*/ 2711 h 3531"/>
                  <a:gd name="T148" fmla="+- 0 3154 3016"/>
                  <a:gd name="T149" fmla="*/ T148 w 3528"/>
                  <a:gd name="T150" fmla="+- 0 2468 16"/>
                  <a:gd name="T151" fmla="*/ 2468 h 3531"/>
                  <a:gd name="T152" fmla="+- 0 3067 3016"/>
                  <a:gd name="T153" fmla="*/ T152 w 3528"/>
                  <a:gd name="T154" fmla="+- 0 2205 16"/>
                  <a:gd name="T155" fmla="*/ 2205 h 3531"/>
                  <a:gd name="T156" fmla="+- 0 3021 3016"/>
                  <a:gd name="T157" fmla="*/ T156 w 3528"/>
                  <a:gd name="T158" fmla="+- 0 1926 16"/>
                  <a:gd name="T159" fmla="*/ 1926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28" h="3531">
                    <a:moveTo>
                      <a:pt x="0" y="1765"/>
                    </a:moveTo>
                    <a:lnTo>
                      <a:pt x="5" y="1620"/>
                    </a:lnTo>
                    <a:lnTo>
                      <a:pt x="23" y="1478"/>
                    </a:lnTo>
                    <a:lnTo>
                      <a:pt x="51" y="1341"/>
                    </a:lnTo>
                    <a:lnTo>
                      <a:pt x="90" y="1207"/>
                    </a:lnTo>
                    <a:lnTo>
                      <a:pt x="138" y="1078"/>
                    </a:lnTo>
                    <a:lnTo>
                      <a:pt x="197" y="954"/>
                    </a:lnTo>
                    <a:lnTo>
                      <a:pt x="264" y="835"/>
                    </a:lnTo>
                    <a:lnTo>
                      <a:pt x="340" y="722"/>
                    </a:lnTo>
                    <a:lnTo>
                      <a:pt x="424" y="616"/>
                    </a:lnTo>
                    <a:lnTo>
                      <a:pt x="516" y="517"/>
                    </a:lnTo>
                    <a:lnTo>
                      <a:pt x="616" y="425"/>
                    </a:lnTo>
                    <a:lnTo>
                      <a:pt x="722" y="340"/>
                    </a:lnTo>
                    <a:lnTo>
                      <a:pt x="834" y="264"/>
                    </a:lnTo>
                    <a:lnTo>
                      <a:pt x="953" y="197"/>
                    </a:lnTo>
                    <a:lnTo>
                      <a:pt x="1077" y="138"/>
                    </a:lnTo>
                    <a:lnTo>
                      <a:pt x="1206" y="90"/>
                    </a:lnTo>
                    <a:lnTo>
                      <a:pt x="1340" y="51"/>
                    </a:lnTo>
                    <a:lnTo>
                      <a:pt x="1477" y="23"/>
                    </a:lnTo>
                    <a:lnTo>
                      <a:pt x="1619" y="5"/>
                    </a:lnTo>
                    <a:lnTo>
                      <a:pt x="1764" y="0"/>
                    </a:lnTo>
                    <a:lnTo>
                      <a:pt x="1908" y="5"/>
                    </a:lnTo>
                    <a:lnTo>
                      <a:pt x="2050" y="23"/>
                    </a:lnTo>
                    <a:lnTo>
                      <a:pt x="2187" y="51"/>
                    </a:lnTo>
                    <a:lnTo>
                      <a:pt x="2321" y="90"/>
                    </a:lnTo>
                    <a:lnTo>
                      <a:pt x="2450" y="138"/>
                    </a:lnTo>
                    <a:lnTo>
                      <a:pt x="2574" y="197"/>
                    </a:lnTo>
                    <a:lnTo>
                      <a:pt x="2693" y="264"/>
                    </a:lnTo>
                    <a:lnTo>
                      <a:pt x="2805" y="340"/>
                    </a:lnTo>
                    <a:lnTo>
                      <a:pt x="2912" y="425"/>
                    </a:lnTo>
                    <a:lnTo>
                      <a:pt x="3011" y="517"/>
                    </a:lnTo>
                    <a:lnTo>
                      <a:pt x="3103" y="616"/>
                    </a:lnTo>
                    <a:lnTo>
                      <a:pt x="3187" y="722"/>
                    </a:lnTo>
                    <a:lnTo>
                      <a:pt x="3263" y="835"/>
                    </a:lnTo>
                    <a:lnTo>
                      <a:pt x="3331" y="954"/>
                    </a:lnTo>
                    <a:lnTo>
                      <a:pt x="3389" y="1078"/>
                    </a:lnTo>
                    <a:lnTo>
                      <a:pt x="3438" y="1207"/>
                    </a:lnTo>
                    <a:lnTo>
                      <a:pt x="3476" y="1341"/>
                    </a:lnTo>
                    <a:lnTo>
                      <a:pt x="3505" y="1478"/>
                    </a:lnTo>
                    <a:lnTo>
                      <a:pt x="3522" y="1620"/>
                    </a:lnTo>
                    <a:lnTo>
                      <a:pt x="3528" y="1765"/>
                    </a:lnTo>
                    <a:lnTo>
                      <a:pt x="3522" y="1910"/>
                    </a:lnTo>
                    <a:lnTo>
                      <a:pt x="3505" y="2051"/>
                    </a:lnTo>
                    <a:lnTo>
                      <a:pt x="3476" y="2189"/>
                    </a:lnTo>
                    <a:lnTo>
                      <a:pt x="3438" y="2323"/>
                    </a:lnTo>
                    <a:lnTo>
                      <a:pt x="3389" y="2452"/>
                    </a:lnTo>
                    <a:lnTo>
                      <a:pt x="3331" y="2576"/>
                    </a:lnTo>
                    <a:lnTo>
                      <a:pt x="3263" y="2695"/>
                    </a:lnTo>
                    <a:lnTo>
                      <a:pt x="3187" y="2807"/>
                    </a:lnTo>
                    <a:lnTo>
                      <a:pt x="3103" y="2914"/>
                    </a:lnTo>
                    <a:lnTo>
                      <a:pt x="3011" y="3013"/>
                    </a:lnTo>
                    <a:lnTo>
                      <a:pt x="2912" y="3105"/>
                    </a:lnTo>
                    <a:lnTo>
                      <a:pt x="2805" y="3189"/>
                    </a:lnTo>
                    <a:lnTo>
                      <a:pt x="2693" y="3266"/>
                    </a:lnTo>
                    <a:lnTo>
                      <a:pt x="2574" y="3333"/>
                    </a:lnTo>
                    <a:lnTo>
                      <a:pt x="2450" y="3391"/>
                    </a:lnTo>
                    <a:lnTo>
                      <a:pt x="2321" y="3440"/>
                    </a:lnTo>
                    <a:lnTo>
                      <a:pt x="2187" y="3479"/>
                    </a:lnTo>
                    <a:lnTo>
                      <a:pt x="2050" y="3507"/>
                    </a:lnTo>
                    <a:lnTo>
                      <a:pt x="1908" y="3524"/>
                    </a:lnTo>
                    <a:lnTo>
                      <a:pt x="1764" y="3530"/>
                    </a:lnTo>
                    <a:lnTo>
                      <a:pt x="1619" y="3524"/>
                    </a:lnTo>
                    <a:lnTo>
                      <a:pt x="1477" y="3507"/>
                    </a:lnTo>
                    <a:lnTo>
                      <a:pt x="1340" y="3479"/>
                    </a:lnTo>
                    <a:lnTo>
                      <a:pt x="1206" y="3440"/>
                    </a:lnTo>
                    <a:lnTo>
                      <a:pt x="1077" y="3391"/>
                    </a:lnTo>
                    <a:lnTo>
                      <a:pt x="953" y="3333"/>
                    </a:lnTo>
                    <a:lnTo>
                      <a:pt x="834" y="3266"/>
                    </a:lnTo>
                    <a:lnTo>
                      <a:pt x="722" y="3189"/>
                    </a:lnTo>
                    <a:lnTo>
                      <a:pt x="616" y="3105"/>
                    </a:lnTo>
                    <a:lnTo>
                      <a:pt x="516" y="3013"/>
                    </a:lnTo>
                    <a:lnTo>
                      <a:pt x="424" y="2914"/>
                    </a:lnTo>
                    <a:lnTo>
                      <a:pt x="340" y="2807"/>
                    </a:lnTo>
                    <a:lnTo>
                      <a:pt x="264" y="2695"/>
                    </a:lnTo>
                    <a:lnTo>
                      <a:pt x="197" y="2576"/>
                    </a:lnTo>
                    <a:lnTo>
                      <a:pt x="138" y="2452"/>
                    </a:lnTo>
                    <a:lnTo>
                      <a:pt x="90" y="2323"/>
                    </a:lnTo>
                    <a:lnTo>
                      <a:pt x="51" y="2189"/>
                    </a:lnTo>
                    <a:lnTo>
                      <a:pt x="23" y="2051"/>
                    </a:lnTo>
                    <a:lnTo>
                      <a:pt x="5" y="1910"/>
                    </a:lnTo>
                    <a:lnTo>
                      <a:pt x="0" y="1765"/>
                    </a:lnTo>
                    <a:close/>
                  </a:path>
                </a:pathLst>
              </a:custGeom>
              <a:noFill/>
              <a:ln w="1981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grpSp>
        <p:grpSp>
          <p:nvGrpSpPr>
            <p:cNvPr id="11" name="Group 10">
              <a:extLst>
                <a:ext uri="{FF2B5EF4-FFF2-40B4-BE49-F238E27FC236}">
                  <a16:creationId xmlns:a16="http://schemas.microsoft.com/office/drawing/2014/main" id="{8BACD4B0-366F-404F-9AB7-676810B956BE}"/>
                </a:ext>
              </a:extLst>
            </p:cNvPr>
            <p:cNvGrpSpPr>
              <a:grpSpLocks/>
            </p:cNvGrpSpPr>
            <p:nvPr/>
          </p:nvGrpSpPr>
          <p:grpSpPr bwMode="auto">
            <a:xfrm>
              <a:off x="3047" y="3265"/>
              <a:ext cx="3531" cy="3531"/>
              <a:chOff x="3047" y="3265"/>
              <a:chExt cx="3531" cy="3531"/>
            </a:xfrm>
          </p:grpSpPr>
          <p:sp>
            <p:nvSpPr>
              <p:cNvPr id="28" name="Freeform 27">
                <a:extLst>
                  <a:ext uri="{FF2B5EF4-FFF2-40B4-BE49-F238E27FC236}">
                    <a16:creationId xmlns:a16="http://schemas.microsoft.com/office/drawing/2014/main" id="{CD0D4E22-B32A-BE4D-9637-E9B58F9C526D}"/>
                  </a:ext>
                </a:extLst>
              </p:cNvPr>
              <p:cNvSpPr>
                <a:spLocks/>
              </p:cNvSpPr>
              <p:nvPr/>
            </p:nvSpPr>
            <p:spPr bwMode="auto">
              <a:xfrm>
                <a:off x="3047" y="3265"/>
                <a:ext cx="3531" cy="3531"/>
              </a:xfrm>
              <a:custGeom>
                <a:avLst/>
                <a:gdLst>
                  <a:gd name="T0" fmla="+- 0 4667 3047"/>
                  <a:gd name="T1" fmla="*/ T0 w 3531"/>
                  <a:gd name="T2" fmla="+- 0 3271 3265"/>
                  <a:gd name="T3" fmla="*/ 3271 h 3531"/>
                  <a:gd name="T4" fmla="+- 0 4388 3047"/>
                  <a:gd name="T5" fmla="*/ T4 w 3531"/>
                  <a:gd name="T6" fmla="+- 0 3317 3265"/>
                  <a:gd name="T7" fmla="*/ 3317 h 3531"/>
                  <a:gd name="T8" fmla="+- 0 4125 3047"/>
                  <a:gd name="T9" fmla="*/ T8 w 3531"/>
                  <a:gd name="T10" fmla="+- 0 3404 3265"/>
                  <a:gd name="T11" fmla="*/ 3404 h 3531"/>
                  <a:gd name="T12" fmla="+- 0 3882 3047"/>
                  <a:gd name="T13" fmla="*/ T12 w 3531"/>
                  <a:gd name="T14" fmla="+- 0 3530 3265"/>
                  <a:gd name="T15" fmla="*/ 3530 h 3531"/>
                  <a:gd name="T16" fmla="+- 0 3663 3047"/>
                  <a:gd name="T17" fmla="*/ T16 w 3531"/>
                  <a:gd name="T18" fmla="+- 0 3690 3265"/>
                  <a:gd name="T19" fmla="*/ 3690 h 3531"/>
                  <a:gd name="T20" fmla="+- 0 3472 3047"/>
                  <a:gd name="T21" fmla="*/ T20 w 3531"/>
                  <a:gd name="T22" fmla="+- 0 3882 3265"/>
                  <a:gd name="T23" fmla="*/ 3882 h 3531"/>
                  <a:gd name="T24" fmla="+- 0 3311 3047"/>
                  <a:gd name="T25" fmla="*/ T24 w 3531"/>
                  <a:gd name="T26" fmla="+- 0 4101 3265"/>
                  <a:gd name="T27" fmla="*/ 4101 h 3531"/>
                  <a:gd name="T28" fmla="+- 0 3186 3047"/>
                  <a:gd name="T29" fmla="*/ T28 w 3531"/>
                  <a:gd name="T30" fmla="+- 0 4343 3265"/>
                  <a:gd name="T31" fmla="*/ 4343 h 3531"/>
                  <a:gd name="T32" fmla="+- 0 3098 3047"/>
                  <a:gd name="T33" fmla="*/ T32 w 3531"/>
                  <a:gd name="T34" fmla="+- 0 4606 3265"/>
                  <a:gd name="T35" fmla="*/ 4606 h 3531"/>
                  <a:gd name="T36" fmla="+- 0 3053 3047"/>
                  <a:gd name="T37" fmla="*/ T36 w 3531"/>
                  <a:gd name="T38" fmla="+- 0 4886 3265"/>
                  <a:gd name="T39" fmla="*/ 4886 h 3531"/>
                  <a:gd name="T40" fmla="+- 0 3053 3047"/>
                  <a:gd name="T41" fmla="*/ T40 w 3531"/>
                  <a:gd name="T42" fmla="+- 0 5175 3265"/>
                  <a:gd name="T43" fmla="*/ 5175 h 3531"/>
                  <a:gd name="T44" fmla="+- 0 3098 3047"/>
                  <a:gd name="T45" fmla="*/ T44 w 3531"/>
                  <a:gd name="T46" fmla="+- 0 5455 3265"/>
                  <a:gd name="T47" fmla="*/ 5455 h 3531"/>
                  <a:gd name="T48" fmla="+- 0 3186 3047"/>
                  <a:gd name="T49" fmla="*/ T48 w 3531"/>
                  <a:gd name="T50" fmla="+- 0 5717 3265"/>
                  <a:gd name="T51" fmla="*/ 5717 h 3531"/>
                  <a:gd name="T52" fmla="+- 0 3311 3047"/>
                  <a:gd name="T53" fmla="*/ T52 w 3531"/>
                  <a:gd name="T54" fmla="+- 0 5960 3265"/>
                  <a:gd name="T55" fmla="*/ 5960 h 3531"/>
                  <a:gd name="T56" fmla="+- 0 3472 3047"/>
                  <a:gd name="T57" fmla="*/ T56 w 3531"/>
                  <a:gd name="T58" fmla="+- 0 6179 3265"/>
                  <a:gd name="T59" fmla="*/ 6179 h 3531"/>
                  <a:gd name="T60" fmla="+- 0 3663 3047"/>
                  <a:gd name="T61" fmla="*/ T60 w 3531"/>
                  <a:gd name="T62" fmla="+- 0 6371 3265"/>
                  <a:gd name="T63" fmla="*/ 6371 h 3531"/>
                  <a:gd name="T64" fmla="+- 0 3882 3047"/>
                  <a:gd name="T65" fmla="*/ T64 w 3531"/>
                  <a:gd name="T66" fmla="+- 0 6531 3265"/>
                  <a:gd name="T67" fmla="*/ 6531 h 3531"/>
                  <a:gd name="T68" fmla="+- 0 4125 3047"/>
                  <a:gd name="T69" fmla="*/ T68 w 3531"/>
                  <a:gd name="T70" fmla="+- 0 6657 3265"/>
                  <a:gd name="T71" fmla="*/ 6657 h 3531"/>
                  <a:gd name="T72" fmla="+- 0 4388 3047"/>
                  <a:gd name="T73" fmla="*/ T72 w 3531"/>
                  <a:gd name="T74" fmla="+- 0 6744 3265"/>
                  <a:gd name="T75" fmla="*/ 6744 h 3531"/>
                  <a:gd name="T76" fmla="+- 0 4667 3047"/>
                  <a:gd name="T77" fmla="*/ T76 w 3531"/>
                  <a:gd name="T78" fmla="+- 0 6790 3265"/>
                  <a:gd name="T79" fmla="*/ 6790 h 3531"/>
                  <a:gd name="T80" fmla="+- 0 4957 3047"/>
                  <a:gd name="T81" fmla="*/ T80 w 3531"/>
                  <a:gd name="T82" fmla="+- 0 6790 3265"/>
                  <a:gd name="T83" fmla="*/ 6790 h 3531"/>
                  <a:gd name="T84" fmla="+- 0 5236 3047"/>
                  <a:gd name="T85" fmla="*/ T84 w 3531"/>
                  <a:gd name="T86" fmla="+- 0 6744 3265"/>
                  <a:gd name="T87" fmla="*/ 6744 h 3531"/>
                  <a:gd name="T88" fmla="+- 0 5499 3047"/>
                  <a:gd name="T89" fmla="*/ T88 w 3531"/>
                  <a:gd name="T90" fmla="+- 0 6657 3265"/>
                  <a:gd name="T91" fmla="*/ 6657 h 3531"/>
                  <a:gd name="T92" fmla="+- 0 5742 3047"/>
                  <a:gd name="T93" fmla="*/ T92 w 3531"/>
                  <a:gd name="T94" fmla="+- 0 6531 3265"/>
                  <a:gd name="T95" fmla="*/ 6531 h 3531"/>
                  <a:gd name="T96" fmla="+- 0 5961 3047"/>
                  <a:gd name="T97" fmla="*/ T96 w 3531"/>
                  <a:gd name="T98" fmla="+- 0 6371 3265"/>
                  <a:gd name="T99" fmla="*/ 6371 h 3531"/>
                  <a:gd name="T100" fmla="+- 0 6152 3047"/>
                  <a:gd name="T101" fmla="*/ T100 w 3531"/>
                  <a:gd name="T102" fmla="+- 0 6179 3265"/>
                  <a:gd name="T103" fmla="*/ 6179 h 3531"/>
                  <a:gd name="T104" fmla="+- 0 6313 3047"/>
                  <a:gd name="T105" fmla="*/ T104 w 3531"/>
                  <a:gd name="T106" fmla="+- 0 5960 3265"/>
                  <a:gd name="T107" fmla="*/ 5960 h 3531"/>
                  <a:gd name="T108" fmla="+- 0 6438 3047"/>
                  <a:gd name="T109" fmla="*/ T108 w 3531"/>
                  <a:gd name="T110" fmla="+- 0 5717 3265"/>
                  <a:gd name="T111" fmla="*/ 5717 h 3531"/>
                  <a:gd name="T112" fmla="+- 0 6526 3047"/>
                  <a:gd name="T113" fmla="*/ T112 w 3531"/>
                  <a:gd name="T114" fmla="+- 0 5455 3265"/>
                  <a:gd name="T115" fmla="*/ 5455 h 3531"/>
                  <a:gd name="T116" fmla="+- 0 6571 3047"/>
                  <a:gd name="T117" fmla="*/ T116 w 3531"/>
                  <a:gd name="T118" fmla="+- 0 5175 3265"/>
                  <a:gd name="T119" fmla="*/ 5175 h 3531"/>
                  <a:gd name="T120" fmla="+- 0 6571 3047"/>
                  <a:gd name="T121" fmla="*/ T120 w 3531"/>
                  <a:gd name="T122" fmla="+- 0 4886 3265"/>
                  <a:gd name="T123" fmla="*/ 4886 h 3531"/>
                  <a:gd name="T124" fmla="+- 0 6526 3047"/>
                  <a:gd name="T125" fmla="*/ T124 w 3531"/>
                  <a:gd name="T126" fmla="+- 0 4606 3265"/>
                  <a:gd name="T127" fmla="*/ 4606 h 3531"/>
                  <a:gd name="T128" fmla="+- 0 6438 3047"/>
                  <a:gd name="T129" fmla="*/ T128 w 3531"/>
                  <a:gd name="T130" fmla="+- 0 4343 3265"/>
                  <a:gd name="T131" fmla="*/ 4343 h 3531"/>
                  <a:gd name="T132" fmla="+- 0 6313 3047"/>
                  <a:gd name="T133" fmla="*/ T132 w 3531"/>
                  <a:gd name="T134" fmla="+- 0 4101 3265"/>
                  <a:gd name="T135" fmla="*/ 4101 h 3531"/>
                  <a:gd name="T136" fmla="+- 0 6152 3047"/>
                  <a:gd name="T137" fmla="*/ T136 w 3531"/>
                  <a:gd name="T138" fmla="+- 0 3882 3265"/>
                  <a:gd name="T139" fmla="*/ 3882 h 3531"/>
                  <a:gd name="T140" fmla="+- 0 5961 3047"/>
                  <a:gd name="T141" fmla="*/ T140 w 3531"/>
                  <a:gd name="T142" fmla="+- 0 3690 3265"/>
                  <a:gd name="T143" fmla="*/ 3690 h 3531"/>
                  <a:gd name="T144" fmla="+- 0 5742 3047"/>
                  <a:gd name="T145" fmla="*/ T144 w 3531"/>
                  <a:gd name="T146" fmla="+- 0 3530 3265"/>
                  <a:gd name="T147" fmla="*/ 3530 h 3531"/>
                  <a:gd name="T148" fmla="+- 0 5499 3047"/>
                  <a:gd name="T149" fmla="*/ T148 w 3531"/>
                  <a:gd name="T150" fmla="+- 0 3404 3265"/>
                  <a:gd name="T151" fmla="*/ 3404 h 3531"/>
                  <a:gd name="T152" fmla="+- 0 5236 3047"/>
                  <a:gd name="T153" fmla="*/ T152 w 3531"/>
                  <a:gd name="T154" fmla="+- 0 3317 3265"/>
                  <a:gd name="T155" fmla="*/ 3317 h 3531"/>
                  <a:gd name="T156" fmla="+- 0 4957 3047"/>
                  <a:gd name="T157" fmla="*/ T156 w 3531"/>
                  <a:gd name="T158" fmla="+- 0 3271 3265"/>
                  <a:gd name="T159" fmla="*/ 3271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31" h="3531">
                    <a:moveTo>
                      <a:pt x="1765" y="0"/>
                    </a:moveTo>
                    <a:lnTo>
                      <a:pt x="1620" y="6"/>
                    </a:lnTo>
                    <a:lnTo>
                      <a:pt x="1479" y="23"/>
                    </a:lnTo>
                    <a:lnTo>
                      <a:pt x="1341" y="52"/>
                    </a:lnTo>
                    <a:lnTo>
                      <a:pt x="1207" y="90"/>
                    </a:lnTo>
                    <a:lnTo>
                      <a:pt x="1078" y="139"/>
                    </a:lnTo>
                    <a:lnTo>
                      <a:pt x="954" y="197"/>
                    </a:lnTo>
                    <a:lnTo>
                      <a:pt x="835" y="265"/>
                    </a:lnTo>
                    <a:lnTo>
                      <a:pt x="723" y="341"/>
                    </a:lnTo>
                    <a:lnTo>
                      <a:pt x="616" y="425"/>
                    </a:lnTo>
                    <a:lnTo>
                      <a:pt x="517" y="517"/>
                    </a:lnTo>
                    <a:lnTo>
                      <a:pt x="425" y="617"/>
                    </a:lnTo>
                    <a:lnTo>
                      <a:pt x="340" y="723"/>
                    </a:lnTo>
                    <a:lnTo>
                      <a:pt x="264" y="836"/>
                    </a:lnTo>
                    <a:lnTo>
                      <a:pt x="197" y="954"/>
                    </a:lnTo>
                    <a:lnTo>
                      <a:pt x="139" y="1078"/>
                    </a:lnTo>
                    <a:lnTo>
                      <a:pt x="90" y="1207"/>
                    </a:lnTo>
                    <a:lnTo>
                      <a:pt x="51" y="1341"/>
                    </a:lnTo>
                    <a:lnTo>
                      <a:pt x="23" y="1479"/>
                    </a:lnTo>
                    <a:lnTo>
                      <a:pt x="6" y="1621"/>
                    </a:lnTo>
                    <a:lnTo>
                      <a:pt x="0" y="1765"/>
                    </a:lnTo>
                    <a:lnTo>
                      <a:pt x="6" y="1910"/>
                    </a:lnTo>
                    <a:lnTo>
                      <a:pt x="23" y="2052"/>
                    </a:lnTo>
                    <a:lnTo>
                      <a:pt x="51" y="2190"/>
                    </a:lnTo>
                    <a:lnTo>
                      <a:pt x="90" y="2323"/>
                    </a:lnTo>
                    <a:lnTo>
                      <a:pt x="139" y="2452"/>
                    </a:lnTo>
                    <a:lnTo>
                      <a:pt x="197" y="2577"/>
                    </a:lnTo>
                    <a:lnTo>
                      <a:pt x="264" y="2695"/>
                    </a:lnTo>
                    <a:lnTo>
                      <a:pt x="340" y="2808"/>
                    </a:lnTo>
                    <a:lnTo>
                      <a:pt x="425" y="2914"/>
                    </a:lnTo>
                    <a:lnTo>
                      <a:pt x="517" y="3014"/>
                    </a:lnTo>
                    <a:lnTo>
                      <a:pt x="616" y="3106"/>
                    </a:lnTo>
                    <a:lnTo>
                      <a:pt x="723" y="3190"/>
                    </a:lnTo>
                    <a:lnTo>
                      <a:pt x="835" y="3266"/>
                    </a:lnTo>
                    <a:lnTo>
                      <a:pt x="954" y="3334"/>
                    </a:lnTo>
                    <a:lnTo>
                      <a:pt x="1078" y="3392"/>
                    </a:lnTo>
                    <a:lnTo>
                      <a:pt x="1207" y="3441"/>
                    </a:lnTo>
                    <a:lnTo>
                      <a:pt x="1341" y="3479"/>
                    </a:lnTo>
                    <a:lnTo>
                      <a:pt x="1479" y="3507"/>
                    </a:lnTo>
                    <a:lnTo>
                      <a:pt x="1620" y="3525"/>
                    </a:lnTo>
                    <a:lnTo>
                      <a:pt x="1765" y="3531"/>
                    </a:lnTo>
                    <a:lnTo>
                      <a:pt x="1910" y="3525"/>
                    </a:lnTo>
                    <a:lnTo>
                      <a:pt x="2051" y="3507"/>
                    </a:lnTo>
                    <a:lnTo>
                      <a:pt x="2189" y="3479"/>
                    </a:lnTo>
                    <a:lnTo>
                      <a:pt x="2323" y="3441"/>
                    </a:lnTo>
                    <a:lnTo>
                      <a:pt x="2452" y="3392"/>
                    </a:lnTo>
                    <a:lnTo>
                      <a:pt x="2576" y="3334"/>
                    </a:lnTo>
                    <a:lnTo>
                      <a:pt x="2695" y="3266"/>
                    </a:lnTo>
                    <a:lnTo>
                      <a:pt x="2807" y="3190"/>
                    </a:lnTo>
                    <a:lnTo>
                      <a:pt x="2914" y="3106"/>
                    </a:lnTo>
                    <a:lnTo>
                      <a:pt x="3013" y="3014"/>
                    </a:lnTo>
                    <a:lnTo>
                      <a:pt x="3105" y="2914"/>
                    </a:lnTo>
                    <a:lnTo>
                      <a:pt x="3190" y="2808"/>
                    </a:lnTo>
                    <a:lnTo>
                      <a:pt x="3266" y="2695"/>
                    </a:lnTo>
                    <a:lnTo>
                      <a:pt x="3333" y="2577"/>
                    </a:lnTo>
                    <a:lnTo>
                      <a:pt x="3391" y="2452"/>
                    </a:lnTo>
                    <a:lnTo>
                      <a:pt x="3440" y="2323"/>
                    </a:lnTo>
                    <a:lnTo>
                      <a:pt x="3479" y="2190"/>
                    </a:lnTo>
                    <a:lnTo>
                      <a:pt x="3507" y="2052"/>
                    </a:lnTo>
                    <a:lnTo>
                      <a:pt x="3524" y="1910"/>
                    </a:lnTo>
                    <a:lnTo>
                      <a:pt x="3530" y="1765"/>
                    </a:lnTo>
                    <a:lnTo>
                      <a:pt x="3524" y="1621"/>
                    </a:lnTo>
                    <a:lnTo>
                      <a:pt x="3507" y="1479"/>
                    </a:lnTo>
                    <a:lnTo>
                      <a:pt x="3479" y="1341"/>
                    </a:lnTo>
                    <a:lnTo>
                      <a:pt x="3440" y="1207"/>
                    </a:lnTo>
                    <a:lnTo>
                      <a:pt x="3391" y="1078"/>
                    </a:lnTo>
                    <a:lnTo>
                      <a:pt x="3333" y="954"/>
                    </a:lnTo>
                    <a:lnTo>
                      <a:pt x="3266" y="836"/>
                    </a:lnTo>
                    <a:lnTo>
                      <a:pt x="3190" y="723"/>
                    </a:lnTo>
                    <a:lnTo>
                      <a:pt x="3105" y="617"/>
                    </a:lnTo>
                    <a:lnTo>
                      <a:pt x="3013" y="517"/>
                    </a:lnTo>
                    <a:lnTo>
                      <a:pt x="2914" y="425"/>
                    </a:lnTo>
                    <a:lnTo>
                      <a:pt x="2807" y="341"/>
                    </a:lnTo>
                    <a:lnTo>
                      <a:pt x="2695" y="265"/>
                    </a:lnTo>
                    <a:lnTo>
                      <a:pt x="2576" y="197"/>
                    </a:lnTo>
                    <a:lnTo>
                      <a:pt x="2452" y="139"/>
                    </a:lnTo>
                    <a:lnTo>
                      <a:pt x="2323" y="90"/>
                    </a:lnTo>
                    <a:lnTo>
                      <a:pt x="2189" y="52"/>
                    </a:lnTo>
                    <a:lnTo>
                      <a:pt x="2051" y="23"/>
                    </a:lnTo>
                    <a:lnTo>
                      <a:pt x="1910" y="6"/>
                    </a:lnTo>
                    <a:lnTo>
                      <a:pt x="1765" y="0"/>
                    </a:lnTo>
                    <a:close/>
                  </a:path>
                </a:pathLst>
              </a:custGeom>
              <a:solidFill>
                <a:srgbClr val="4471C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grpSp>
        <p:grpSp>
          <p:nvGrpSpPr>
            <p:cNvPr id="12" name="Group 11">
              <a:extLst>
                <a:ext uri="{FF2B5EF4-FFF2-40B4-BE49-F238E27FC236}">
                  <a16:creationId xmlns:a16="http://schemas.microsoft.com/office/drawing/2014/main" id="{855A579D-C08E-6044-ABF4-2D8FB3BA6734}"/>
                </a:ext>
              </a:extLst>
            </p:cNvPr>
            <p:cNvGrpSpPr>
              <a:grpSpLocks/>
            </p:cNvGrpSpPr>
            <p:nvPr/>
          </p:nvGrpSpPr>
          <p:grpSpPr bwMode="auto">
            <a:xfrm>
              <a:off x="3047" y="3265"/>
              <a:ext cx="3531" cy="3531"/>
              <a:chOff x="3047" y="3265"/>
              <a:chExt cx="3531" cy="3531"/>
            </a:xfrm>
          </p:grpSpPr>
          <p:sp>
            <p:nvSpPr>
              <p:cNvPr id="27" name="Freeform 26">
                <a:extLst>
                  <a:ext uri="{FF2B5EF4-FFF2-40B4-BE49-F238E27FC236}">
                    <a16:creationId xmlns:a16="http://schemas.microsoft.com/office/drawing/2014/main" id="{D1EAED50-2766-A348-A0D0-183DAB2B1A4F}"/>
                  </a:ext>
                </a:extLst>
              </p:cNvPr>
              <p:cNvSpPr>
                <a:spLocks/>
              </p:cNvSpPr>
              <p:nvPr/>
            </p:nvSpPr>
            <p:spPr bwMode="auto">
              <a:xfrm>
                <a:off x="3047" y="3265"/>
                <a:ext cx="3531" cy="3531"/>
              </a:xfrm>
              <a:custGeom>
                <a:avLst/>
                <a:gdLst>
                  <a:gd name="T0" fmla="+- 0 3053 3047"/>
                  <a:gd name="T1" fmla="*/ T0 w 3531"/>
                  <a:gd name="T2" fmla="+- 0 4886 3265"/>
                  <a:gd name="T3" fmla="*/ 4886 h 3531"/>
                  <a:gd name="T4" fmla="+- 0 3098 3047"/>
                  <a:gd name="T5" fmla="*/ T4 w 3531"/>
                  <a:gd name="T6" fmla="+- 0 4606 3265"/>
                  <a:gd name="T7" fmla="*/ 4606 h 3531"/>
                  <a:gd name="T8" fmla="+- 0 3186 3047"/>
                  <a:gd name="T9" fmla="*/ T8 w 3531"/>
                  <a:gd name="T10" fmla="+- 0 4343 3265"/>
                  <a:gd name="T11" fmla="*/ 4343 h 3531"/>
                  <a:gd name="T12" fmla="+- 0 3311 3047"/>
                  <a:gd name="T13" fmla="*/ T12 w 3531"/>
                  <a:gd name="T14" fmla="+- 0 4101 3265"/>
                  <a:gd name="T15" fmla="*/ 4101 h 3531"/>
                  <a:gd name="T16" fmla="+- 0 3472 3047"/>
                  <a:gd name="T17" fmla="*/ T16 w 3531"/>
                  <a:gd name="T18" fmla="+- 0 3882 3265"/>
                  <a:gd name="T19" fmla="*/ 3882 h 3531"/>
                  <a:gd name="T20" fmla="+- 0 3663 3047"/>
                  <a:gd name="T21" fmla="*/ T20 w 3531"/>
                  <a:gd name="T22" fmla="+- 0 3690 3265"/>
                  <a:gd name="T23" fmla="*/ 3690 h 3531"/>
                  <a:gd name="T24" fmla="+- 0 3882 3047"/>
                  <a:gd name="T25" fmla="*/ T24 w 3531"/>
                  <a:gd name="T26" fmla="+- 0 3530 3265"/>
                  <a:gd name="T27" fmla="*/ 3530 h 3531"/>
                  <a:gd name="T28" fmla="+- 0 4125 3047"/>
                  <a:gd name="T29" fmla="*/ T28 w 3531"/>
                  <a:gd name="T30" fmla="+- 0 3404 3265"/>
                  <a:gd name="T31" fmla="*/ 3404 h 3531"/>
                  <a:gd name="T32" fmla="+- 0 4388 3047"/>
                  <a:gd name="T33" fmla="*/ T32 w 3531"/>
                  <a:gd name="T34" fmla="+- 0 3317 3265"/>
                  <a:gd name="T35" fmla="*/ 3317 h 3531"/>
                  <a:gd name="T36" fmla="+- 0 4667 3047"/>
                  <a:gd name="T37" fmla="*/ T36 w 3531"/>
                  <a:gd name="T38" fmla="+- 0 3271 3265"/>
                  <a:gd name="T39" fmla="*/ 3271 h 3531"/>
                  <a:gd name="T40" fmla="+- 0 4957 3047"/>
                  <a:gd name="T41" fmla="*/ T40 w 3531"/>
                  <a:gd name="T42" fmla="+- 0 3271 3265"/>
                  <a:gd name="T43" fmla="*/ 3271 h 3531"/>
                  <a:gd name="T44" fmla="+- 0 5236 3047"/>
                  <a:gd name="T45" fmla="*/ T44 w 3531"/>
                  <a:gd name="T46" fmla="+- 0 3317 3265"/>
                  <a:gd name="T47" fmla="*/ 3317 h 3531"/>
                  <a:gd name="T48" fmla="+- 0 5499 3047"/>
                  <a:gd name="T49" fmla="*/ T48 w 3531"/>
                  <a:gd name="T50" fmla="+- 0 3404 3265"/>
                  <a:gd name="T51" fmla="*/ 3404 h 3531"/>
                  <a:gd name="T52" fmla="+- 0 5742 3047"/>
                  <a:gd name="T53" fmla="*/ T52 w 3531"/>
                  <a:gd name="T54" fmla="+- 0 3530 3265"/>
                  <a:gd name="T55" fmla="*/ 3530 h 3531"/>
                  <a:gd name="T56" fmla="+- 0 5961 3047"/>
                  <a:gd name="T57" fmla="*/ T56 w 3531"/>
                  <a:gd name="T58" fmla="+- 0 3690 3265"/>
                  <a:gd name="T59" fmla="*/ 3690 h 3531"/>
                  <a:gd name="T60" fmla="+- 0 6152 3047"/>
                  <a:gd name="T61" fmla="*/ T60 w 3531"/>
                  <a:gd name="T62" fmla="+- 0 3882 3265"/>
                  <a:gd name="T63" fmla="*/ 3882 h 3531"/>
                  <a:gd name="T64" fmla="+- 0 6313 3047"/>
                  <a:gd name="T65" fmla="*/ T64 w 3531"/>
                  <a:gd name="T66" fmla="+- 0 4101 3265"/>
                  <a:gd name="T67" fmla="*/ 4101 h 3531"/>
                  <a:gd name="T68" fmla="+- 0 6438 3047"/>
                  <a:gd name="T69" fmla="*/ T68 w 3531"/>
                  <a:gd name="T70" fmla="+- 0 4343 3265"/>
                  <a:gd name="T71" fmla="*/ 4343 h 3531"/>
                  <a:gd name="T72" fmla="+- 0 6526 3047"/>
                  <a:gd name="T73" fmla="*/ T72 w 3531"/>
                  <a:gd name="T74" fmla="+- 0 4606 3265"/>
                  <a:gd name="T75" fmla="*/ 4606 h 3531"/>
                  <a:gd name="T76" fmla="+- 0 6571 3047"/>
                  <a:gd name="T77" fmla="*/ T76 w 3531"/>
                  <a:gd name="T78" fmla="+- 0 4886 3265"/>
                  <a:gd name="T79" fmla="*/ 4886 h 3531"/>
                  <a:gd name="T80" fmla="+- 0 6571 3047"/>
                  <a:gd name="T81" fmla="*/ T80 w 3531"/>
                  <a:gd name="T82" fmla="+- 0 5175 3265"/>
                  <a:gd name="T83" fmla="*/ 5175 h 3531"/>
                  <a:gd name="T84" fmla="+- 0 6526 3047"/>
                  <a:gd name="T85" fmla="*/ T84 w 3531"/>
                  <a:gd name="T86" fmla="+- 0 5455 3265"/>
                  <a:gd name="T87" fmla="*/ 5455 h 3531"/>
                  <a:gd name="T88" fmla="+- 0 6438 3047"/>
                  <a:gd name="T89" fmla="*/ T88 w 3531"/>
                  <a:gd name="T90" fmla="+- 0 5717 3265"/>
                  <a:gd name="T91" fmla="*/ 5717 h 3531"/>
                  <a:gd name="T92" fmla="+- 0 6313 3047"/>
                  <a:gd name="T93" fmla="*/ T92 w 3531"/>
                  <a:gd name="T94" fmla="+- 0 5960 3265"/>
                  <a:gd name="T95" fmla="*/ 5960 h 3531"/>
                  <a:gd name="T96" fmla="+- 0 6152 3047"/>
                  <a:gd name="T97" fmla="*/ T96 w 3531"/>
                  <a:gd name="T98" fmla="+- 0 6179 3265"/>
                  <a:gd name="T99" fmla="*/ 6179 h 3531"/>
                  <a:gd name="T100" fmla="+- 0 5961 3047"/>
                  <a:gd name="T101" fmla="*/ T100 w 3531"/>
                  <a:gd name="T102" fmla="+- 0 6371 3265"/>
                  <a:gd name="T103" fmla="*/ 6371 h 3531"/>
                  <a:gd name="T104" fmla="+- 0 5742 3047"/>
                  <a:gd name="T105" fmla="*/ T104 w 3531"/>
                  <a:gd name="T106" fmla="+- 0 6531 3265"/>
                  <a:gd name="T107" fmla="*/ 6531 h 3531"/>
                  <a:gd name="T108" fmla="+- 0 5499 3047"/>
                  <a:gd name="T109" fmla="*/ T108 w 3531"/>
                  <a:gd name="T110" fmla="+- 0 6657 3265"/>
                  <a:gd name="T111" fmla="*/ 6657 h 3531"/>
                  <a:gd name="T112" fmla="+- 0 5236 3047"/>
                  <a:gd name="T113" fmla="*/ T112 w 3531"/>
                  <a:gd name="T114" fmla="+- 0 6744 3265"/>
                  <a:gd name="T115" fmla="*/ 6744 h 3531"/>
                  <a:gd name="T116" fmla="+- 0 4957 3047"/>
                  <a:gd name="T117" fmla="*/ T116 w 3531"/>
                  <a:gd name="T118" fmla="+- 0 6790 3265"/>
                  <a:gd name="T119" fmla="*/ 6790 h 3531"/>
                  <a:gd name="T120" fmla="+- 0 4667 3047"/>
                  <a:gd name="T121" fmla="*/ T120 w 3531"/>
                  <a:gd name="T122" fmla="+- 0 6790 3265"/>
                  <a:gd name="T123" fmla="*/ 6790 h 3531"/>
                  <a:gd name="T124" fmla="+- 0 4388 3047"/>
                  <a:gd name="T125" fmla="*/ T124 w 3531"/>
                  <a:gd name="T126" fmla="+- 0 6744 3265"/>
                  <a:gd name="T127" fmla="*/ 6744 h 3531"/>
                  <a:gd name="T128" fmla="+- 0 4125 3047"/>
                  <a:gd name="T129" fmla="*/ T128 w 3531"/>
                  <a:gd name="T130" fmla="+- 0 6657 3265"/>
                  <a:gd name="T131" fmla="*/ 6657 h 3531"/>
                  <a:gd name="T132" fmla="+- 0 3882 3047"/>
                  <a:gd name="T133" fmla="*/ T132 w 3531"/>
                  <a:gd name="T134" fmla="+- 0 6531 3265"/>
                  <a:gd name="T135" fmla="*/ 6531 h 3531"/>
                  <a:gd name="T136" fmla="+- 0 3663 3047"/>
                  <a:gd name="T137" fmla="*/ T136 w 3531"/>
                  <a:gd name="T138" fmla="+- 0 6371 3265"/>
                  <a:gd name="T139" fmla="*/ 6371 h 3531"/>
                  <a:gd name="T140" fmla="+- 0 3472 3047"/>
                  <a:gd name="T141" fmla="*/ T140 w 3531"/>
                  <a:gd name="T142" fmla="+- 0 6179 3265"/>
                  <a:gd name="T143" fmla="*/ 6179 h 3531"/>
                  <a:gd name="T144" fmla="+- 0 3311 3047"/>
                  <a:gd name="T145" fmla="*/ T144 w 3531"/>
                  <a:gd name="T146" fmla="+- 0 5960 3265"/>
                  <a:gd name="T147" fmla="*/ 5960 h 3531"/>
                  <a:gd name="T148" fmla="+- 0 3186 3047"/>
                  <a:gd name="T149" fmla="*/ T148 w 3531"/>
                  <a:gd name="T150" fmla="+- 0 5717 3265"/>
                  <a:gd name="T151" fmla="*/ 5717 h 3531"/>
                  <a:gd name="T152" fmla="+- 0 3098 3047"/>
                  <a:gd name="T153" fmla="*/ T152 w 3531"/>
                  <a:gd name="T154" fmla="+- 0 5455 3265"/>
                  <a:gd name="T155" fmla="*/ 5455 h 3531"/>
                  <a:gd name="T156" fmla="+- 0 3053 3047"/>
                  <a:gd name="T157" fmla="*/ T156 w 3531"/>
                  <a:gd name="T158" fmla="+- 0 5175 3265"/>
                  <a:gd name="T159" fmla="*/ 5175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31" h="3531">
                    <a:moveTo>
                      <a:pt x="0" y="1765"/>
                    </a:moveTo>
                    <a:lnTo>
                      <a:pt x="6" y="1621"/>
                    </a:lnTo>
                    <a:lnTo>
                      <a:pt x="23" y="1479"/>
                    </a:lnTo>
                    <a:lnTo>
                      <a:pt x="51" y="1341"/>
                    </a:lnTo>
                    <a:lnTo>
                      <a:pt x="90" y="1207"/>
                    </a:lnTo>
                    <a:lnTo>
                      <a:pt x="139" y="1078"/>
                    </a:lnTo>
                    <a:lnTo>
                      <a:pt x="197" y="954"/>
                    </a:lnTo>
                    <a:lnTo>
                      <a:pt x="264" y="836"/>
                    </a:lnTo>
                    <a:lnTo>
                      <a:pt x="340" y="723"/>
                    </a:lnTo>
                    <a:lnTo>
                      <a:pt x="425" y="617"/>
                    </a:lnTo>
                    <a:lnTo>
                      <a:pt x="517" y="517"/>
                    </a:lnTo>
                    <a:lnTo>
                      <a:pt x="616" y="425"/>
                    </a:lnTo>
                    <a:lnTo>
                      <a:pt x="723" y="341"/>
                    </a:lnTo>
                    <a:lnTo>
                      <a:pt x="835" y="265"/>
                    </a:lnTo>
                    <a:lnTo>
                      <a:pt x="954" y="197"/>
                    </a:lnTo>
                    <a:lnTo>
                      <a:pt x="1078" y="139"/>
                    </a:lnTo>
                    <a:lnTo>
                      <a:pt x="1207" y="90"/>
                    </a:lnTo>
                    <a:lnTo>
                      <a:pt x="1341" y="52"/>
                    </a:lnTo>
                    <a:lnTo>
                      <a:pt x="1479" y="23"/>
                    </a:lnTo>
                    <a:lnTo>
                      <a:pt x="1620" y="6"/>
                    </a:lnTo>
                    <a:lnTo>
                      <a:pt x="1765" y="0"/>
                    </a:lnTo>
                    <a:lnTo>
                      <a:pt x="1910" y="6"/>
                    </a:lnTo>
                    <a:lnTo>
                      <a:pt x="2051" y="23"/>
                    </a:lnTo>
                    <a:lnTo>
                      <a:pt x="2189" y="52"/>
                    </a:lnTo>
                    <a:lnTo>
                      <a:pt x="2323" y="90"/>
                    </a:lnTo>
                    <a:lnTo>
                      <a:pt x="2452" y="139"/>
                    </a:lnTo>
                    <a:lnTo>
                      <a:pt x="2576" y="197"/>
                    </a:lnTo>
                    <a:lnTo>
                      <a:pt x="2695" y="265"/>
                    </a:lnTo>
                    <a:lnTo>
                      <a:pt x="2807" y="341"/>
                    </a:lnTo>
                    <a:lnTo>
                      <a:pt x="2914" y="425"/>
                    </a:lnTo>
                    <a:lnTo>
                      <a:pt x="3013" y="517"/>
                    </a:lnTo>
                    <a:lnTo>
                      <a:pt x="3105" y="617"/>
                    </a:lnTo>
                    <a:lnTo>
                      <a:pt x="3190" y="723"/>
                    </a:lnTo>
                    <a:lnTo>
                      <a:pt x="3266" y="836"/>
                    </a:lnTo>
                    <a:lnTo>
                      <a:pt x="3333" y="954"/>
                    </a:lnTo>
                    <a:lnTo>
                      <a:pt x="3391" y="1078"/>
                    </a:lnTo>
                    <a:lnTo>
                      <a:pt x="3440" y="1207"/>
                    </a:lnTo>
                    <a:lnTo>
                      <a:pt x="3479" y="1341"/>
                    </a:lnTo>
                    <a:lnTo>
                      <a:pt x="3507" y="1479"/>
                    </a:lnTo>
                    <a:lnTo>
                      <a:pt x="3524" y="1621"/>
                    </a:lnTo>
                    <a:lnTo>
                      <a:pt x="3530" y="1765"/>
                    </a:lnTo>
                    <a:lnTo>
                      <a:pt x="3524" y="1910"/>
                    </a:lnTo>
                    <a:lnTo>
                      <a:pt x="3507" y="2052"/>
                    </a:lnTo>
                    <a:lnTo>
                      <a:pt x="3479" y="2190"/>
                    </a:lnTo>
                    <a:lnTo>
                      <a:pt x="3440" y="2323"/>
                    </a:lnTo>
                    <a:lnTo>
                      <a:pt x="3391" y="2452"/>
                    </a:lnTo>
                    <a:lnTo>
                      <a:pt x="3333" y="2577"/>
                    </a:lnTo>
                    <a:lnTo>
                      <a:pt x="3266" y="2695"/>
                    </a:lnTo>
                    <a:lnTo>
                      <a:pt x="3190" y="2808"/>
                    </a:lnTo>
                    <a:lnTo>
                      <a:pt x="3105" y="2914"/>
                    </a:lnTo>
                    <a:lnTo>
                      <a:pt x="3013" y="3014"/>
                    </a:lnTo>
                    <a:lnTo>
                      <a:pt x="2914" y="3106"/>
                    </a:lnTo>
                    <a:lnTo>
                      <a:pt x="2807" y="3190"/>
                    </a:lnTo>
                    <a:lnTo>
                      <a:pt x="2695" y="3266"/>
                    </a:lnTo>
                    <a:lnTo>
                      <a:pt x="2576" y="3334"/>
                    </a:lnTo>
                    <a:lnTo>
                      <a:pt x="2452" y="3392"/>
                    </a:lnTo>
                    <a:lnTo>
                      <a:pt x="2323" y="3441"/>
                    </a:lnTo>
                    <a:lnTo>
                      <a:pt x="2189" y="3479"/>
                    </a:lnTo>
                    <a:lnTo>
                      <a:pt x="2051" y="3507"/>
                    </a:lnTo>
                    <a:lnTo>
                      <a:pt x="1910" y="3525"/>
                    </a:lnTo>
                    <a:lnTo>
                      <a:pt x="1765" y="3531"/>
                    </a:lnTo>
                    <a:lnTo>
                      <a:pt x="1620" y="3525"/>
                    </a:lnTo>
                    <a:lnTo>
                      <a:pt x="1479" y="3507"/>
                    </a:lnTo>
                    <a:lnTo>
                      <a:pt x="1341" y="3479"/>
                    </a:lnTo>
                    <a:lnTo>
                      <a:pt x="1207" y="3441"/>
                    </a:lnTo>
                    <a:lnTo>
                      <a:pt x="1078" y="3392"/>
                    </a:lnTo>
                    <a:lnTo>
                      <a:pt x="954" y="3334"/>
                    </a:lnTo>
                    <a:lnTo>
                      <a:pt x="835" y="3266"/>
                    </a:lnTo>
                    <a:lnTo>
                      <a:pt x="723" y="3190"/>
                    </a:lnTo>
                    <a:lnTo>
                      <a:pt x="616" y="3106"/>
                    </a:lnTo>
                    <a:lnTo>
                      <a:pt x="517" y="3014"/>
                    </a:lnTo>
                    <a:lnTo>
                      <a:pt x="425" y="2914"/>
                    </a:lnTo>
                    <a:lnTo>
                      <a:pt x="340" y="2808"/>
                    </a:lnTo>
                    <a:lnTo>
                      <a:pt x="264" y="2695"/>
                    </a:lnTo>
                    <a:lnTo>
                      <a:pt x="197" y="2577"/>
                    </a:lnTo>
                    <a:lnTo>
                      <a:pt x="139" y="2452"/>
                    </a:lnTo>
                    <a:lnTo>
                      <a:pt x="90" y="2323"/>
                    </a:lnTo>
                    <a:lnTo>
                      <a:pt x="51" y="2190"/>
                    </a:lnTo>
                    <a:lnTo>
                      <a:pt x="23" y="2052"/>
                    </a:lnTo>
                    <a:lnTo>
                      <a:pt x="6" y="1910"/>
                    </a:lnTo>
                    <a:lnTo>
                      <a:pt x="0" y="1765"/>
                    </a:lnTo>
                    <a:close/>
                  </a:path>
                </a:pathLst>
              </a:custGeom>
              <a:noFill/>
              <a:ln w="1981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grpSp>
        <p:grpSp>
          <p:nvGrpSpPr>
            <p:cNvPr id="13" name="Group 12">
              <a:extLst>
                <a:ext uri="{FF2B5EF4-FFF2-40B4-BE49-F238E27FC236}">
                  <a16:creationId xmlns:a16="http://schemas.microsoft.com/office/drawing/2014/main" id="{4EE07E36-E201-4149-9F3F-FB8A225080DD}"/>
                </a:ext>
              </a:extLst>
            </p:cNvPr>
            <p:cNvGrpSpPr>
              <a:grpSpLocks/>
            </p:cNvGrpSpPr>
            <p:nvPr/>
          </p:nvGrpSpPr>
          <p:grpSpPr bwMode="auto">
            <a:xfrm>
              <a:off x="6054" y="2236"/>
              <a:ext cx="3531" cy="3531"/>
              <a:chOff x="6054" y="2236"/>
              <a:chExt cx="3531" cy="3531"/>
            </a:xfrm>
          </p:grpSpPr>
          <p:sp>
            <p:nvSpPr>
              <p:cNvPr id="26" name="Freeform 25">
                <a:extLst>
                  <a:ext uri="{FF2B5EF4-FFF2-40B4-BE49-F238E27FC236}">
                    <a16:creationId xmlns:a16="http://schemas.microsoft.com/office/drawing/2014/main" id="{D3B2E026-8AD3-3D4A-A02B-3B1D552558F5}"/>
                  </a:ext>
                </a:extLst>
              </p:cNvPr>
              <p:cNvSpPr>
                <a:spLocks/>
              </p:cNvSpPr>
              <p:nvPr/>
            </p:nvSpPr>
            <p:spPr bwMode="auto">
              <a:xfrm>
                <a:off x="6054" y="2236"/>
                <a:ext cx="3531" cy="3531"/>
              </a:xfrm>
              <a:custGeom>
                <a:avLst/>
                <a:gdLst>
                  <a:gd name="T0" fmla="+- 0 7674 6054"/>
                  <a:gd name="T1" fmla="*/ T0 w 3531"/>
                  <a:gd name="T2" fmla="+- 0 2241 2236"/>
                  <a:gd name="T3" fmla="*/ 2241 h 3531"/>
                  <a:gd name="T4" fmla="+- 0 7395 6054"/>
                  <a:gd name="T5" fmla="*/ T4 w 3531"/>
                  <a:gd name="T6" fmla="+- 0 2287 2236"/>
                  <a:gd name="T7" fmla="*/ 2287 h 3531"/>
                  <a:gd name="T8" fmla="+- 0 7132 6054"/>
                  <a:gd name="T9" fmla="*/ T8 w 3531"/>
                  <a:gd name="T10" fmla="+- 0 2374 2236"/>
                  <a:gd name="T11" fmla="*/ 2374 h 3531"/>
                  <a:gd name="T12" fmla="+- 0 6889 6054"/>
                  <a:gd name="T13" fmla="*/ T12 w 3531"/>
                  <a:gd name="T14" fmla="+- 0 2500 2236"/>
                  <a:gd name="T15" fmla="*/ 2500 h 3531"/>
                  <a:gd name="T16" fmla="+- 0 6670 6054"/>
                  <a:gd name="T17" fmla="*/ T16 w 3531"/>
                  <a:gd name="T18" fmla="+- 0 2661 2236"/>
                  <a:gd name="T19" fmla="*/ 2661 h 3531"/>
                  <a:gd name="T20" fmla="+- 0 6479 6054"/>
                  <a:gd name="T21" fmla="*/ T20 w 3531"/>
                  <a:gd name="T22" fmla="+- 0 2852 2236"/>
                  <a:gd name="T23" fmla="*/ 2852 h 3531"/>
                  <a:gd name="T24" fmla="+- 0 6318 6054"/>
                  <a:gd name="T25" fmla="*/ T24 w 3531"/>
                  <a:gd name="T26" fmla="+- 0 3071 2236"/>
                  <a:gd name="T27" fmla="*/ 3071 h 3531"/>
                  <a:gd name="T28" fmla="+- 0 6193 6054"/>
                  <a:gd name="T29" fmla="*/ T28 w 3531"/>
                  <a:gd name="T30" fmla="+- 0 3314 2236"/>
                  <a:gd name="T31" fmla="*/ 3314 h 3531"/>
                  <a:gd name="T32" fmla="+- 0 6105 6054"/>
                  <a:gd name="T33" fmla="*/ T32 w 3531"/>
                  <a:gd name="T34" fmla="+- 0 3577 2236"/>
                  <a:gd name="T35" fmla="*/ 3577 h 3531"/>
                  <a:gd name="T36" fmla="+- 0 6060 6054"/>
                  <a:gd name="T37" fmla="*/ T36 w 3531"/>
                  <a:gd name="T38" fmla="+- 0 3856 2236"/>
                  <a:gd name="T39" fmla="*/ 3856 h 3531"/>
                  <a:gd name="T40" fmla="+- 0 6060 6054"/>
                  <a:gd name="T41" fmla="*/ T40 w 3531"/>
                  <a:gd name="T42" fmla="+- 0 4146 2236"/>
                  <a:gd name="T43" fmla="*/ 4146 h 3531"/>
                  <a:gd name="T44" fmla="+- 0 6105 6054"/>
                  <a:gd name="T45" fmla="*/ T44 w 3531"/>
                  <a:gd name="T46" fmla="+- 0 4425 2236"/>
                  <a:gd name="T47" fmla="*/ 4425 h 3531"/>
                  <a:gd name="T48" fmla="+- 0 6193 6054"/>
                  <a:gd name="T49" fmla="*/ T48 w 3531"/>
                  <a:gd name="T50" fmla="+- 0 4688 2236"/>
                  <a:gd name="T51" fmla="*/ 4688 h 3531"/>
                  <a:gd name="T52" fmla="+- 0 6318 6054"/>
                  <a:gd name="T53" fmla="*/ T52 w 3531"/>
                  <a:gd name="T54" fmla="+- 0 4931 2236"/>
                  <a:gd name="T55" fmla="*/ 4931 h 3531"/>
                  <a:gd name="T56" fmla="+- 0 6479 6054"/>
                  <a:gd name="T57" fmla="*/ T56 w 3531"/>
                  <a:gd name="T58" fmla="+- 0 5150 2236"/>
                  <a:gd name="T59" fmla="*/ 5150 h 3531"/>
                  <a:gd name="T60" fmla="+- 0 6670 6054"/>
                  <a:gd name="T61" fmla="*/ T60 w 3531"/>
                  <a:gd name="T62" fmla="+- 0 5341 2236"/>
                  <a:gd name="T63" fmla="*/ 5341 h 3531"/>
                  <a:gd name="T64" fmla="+- 0 6889 6054"/>
                  <a:gd name="T65" fmla="*/ T64 w 3531"/>
                  <a:gd name="T66" fmla="+- 0 5502 2236"/>
                  <a:gd name="T67" fmla="*/ 5502 h 3531"/>
                  <a:gd name="T68" fmla="+- 0 7132 6054"/>
                  <a:gd name="T69" fmla="*/ T68 w 3531"/>
                  <a:gd name="T70" fmla="+- 0 5627 2236"/>
                  <a:gd name="T71" fmla="*/ 5627 h 3531"/>
                  <a:gd name="T72" fmla="+- 0 7395 6054"/>
                  <a:gd name="T73" fmla="*/ T72 w 3531"/>
                  <a:gd name="T74" fmla="+- 0 5715 2236"/>
                  <a:gd name="T75" fmla="*/ 5715 h 3531"/>
                  <a:gd name="T76" fmla="+- 0 7674 6054"/>
                  <a:gd name="T77" fmla="*/ T76 w 3531"/>
                  <a:gd name="T78" fmla="+- 0 5760 2236"/>
                  <a:gd name="T79" fmla="*/ 5760 h 3531"/>
                  <a:gd name="T80" fmla="+- 0 7964 6054"/>
                  <a:gd name="T81" fmla="*/ T80 w 3531"/>
                  <a:gd name="T82" fmla="+- 0 5760 2236"/>
                  <a:gd name="T83" fmla="*/ 5760 h 3531"/>
                  <a:gd name="T84" fmla="+- 0 8243 6054"/>
                  <a:gd name="T85" fmla="*/ T84 w 3531"/>
                  <a:gd name="T86" fmla="+- 0 5715 2236"/>
                  <a:gd name="T87" fmla="*/ 5715 h 3531"/>
                  <a:gd name="T88" fmla="+- 0 8506 6054"/>
                  <a:gd name="T89" fmla="*/ T88 w 3531"/>
                  <a:gd name="T90" fmla="+- 0 5627 2236"/>
                  <a:gd name="T91" fmla="*/ 5627 h 3531"/>
                  <a:gd name="T92" fmla="+- 0 8749 6054"/>
                  <a:gd name="T93" fmla="*/ T92 w 3531"/>
                  <a:gd name="T94" fmla="+- 0 5502 2236"/>
                  <a:gd name="T95" fmla="*/ 5502 h 3531"/>
                  <a:gd name="T96" fmla="+- 0 8968 6054"/>
                  <a:gd name="T97" fmla="*/ T96 w 3531"/>
                  <a:gd name="T98" fmla="+- 0 5341 2236"/>
                  <a:gd name="T99" fmla="*/ 5341 h 3531"/>
                  <a:gd name="T100" fmla="+- 0 9159 6054"/>
                  <a:gd name="T101" fmla="*/ T100 w 3531"/>
                  <a:gd name="T102" fmla="+- 0 5150 2236"/>
                  <a:gd name="T103" fmla="*/ 5150 h 3531"/>
                  <a:gd name="T104" fmla="+- 0 9320 6054"/>
                  <a:gd name="T105" fmla="*/ T104 w 3531"/>
                  <a:gd name="T106" fmla="+- 0 4931 2236"/>
                  <a:gd name="T107" fmla="*/ 4931 h 3531"/>
                  <a:gd name="T108" fmla="+- 0 9446 6054"/>
                  <a:gd name="T109" fmla="*/ T108 w 3531"/>
                  <a:gd name="T110" fmla="+- 0 4688 2236"/>
                  <a:gd name="T111" fmla="*/ 4688 h 3531"/>
                  <a:gd name="T112" fmla="+- 0 9533 6054"/>
                  <a:gd name="T113" fmla="*/ T112 w 3531"/>
                  <a:gd name="T114" fmla="+- 0 4425 2236"/>
                  <a:gd name="T115" fmla="*/ 4425 h 3531"/>
                  <a:gd name="T116" fmla="+- 0 9579 6054"/>
                  <a:gd name="T117" fmla="*/ T116 w 3531"/>
                  <a:gd name="T118" fmla="+- 0 4146 2236"/>
                  <a:gd name="T119" fmla="*/ 4146 h 3531"/>
                  <a:gd name="T120" fmla="+- 0 9579 6054"/>
                  <a:gd name="T121" fmla="*/ T120 w 3531"/>
                  <a:gd name="T122" fmla="+- 0 3856 2236"/>
                  <a:gd name="T123" fmla="*/ 3856 h 3531"/>
                  <a:gd name="T124" fmla="+- 0 9533 6054"/>
                  <a:gd name="T125" fmla="*/ T124 w 3531"/>
                  <a:gd name="T126" fmla="+- 0 3577 2236"/>
                  <a:gd name="T127" fmla="*/ 3577 h 3531"/>
                  <a:gd name="T128" fmla="+- 0 9446 6054"/>
                  <a:gd name="T129" fmla="*/ T128 w 3531"/>
                  <a:gd name="T130" fmla="+- 0 3314 2236"/>
                  <a:gd name="T131" fmla="*/ 3314 h 3531"/>
                  <a:gd name="T132" fmla="+- 0 9320 6054"/>
                  <a:gd name="T133" fmla="*/ T132 w 3531"/>
                  <a:gd name="T134" fmla="+- 0 3071 2236"/>
                  <a:gd name="T135" fmla="*/ 3071 h 3531"/>
                  <a:gd name="T136" fmla="+- 0 9159 6054"/>
                  <a:gd name="T137" fmla="*/ T136 w 3531"/>
                  <a:gd name="T138" fmla="+- 0 2852 2236"/>
                  <a:gd name="T139" fmla="*/ 2852 h 3531"/>
                  <a:gd name="T140" fmla="+- 0 8968 6054"/>
                  <a:gd name="T141" fmla="*/ T140 w 3531"/>
                  <a:gd name="T142" fmla="+- 0 2661 2236"/>
                  <a:gd name="T143" fmla="*/ 2661 h 3531"/>
                  <a:gd name="T144" fmla="+- 0 8749 6054"/>
                  <a:gd name="T145" fmla="*/ T144 w 3531"/>
                  <a:gd name="T146" fmla="+- 0 2500 2236"/>
                  <a:gd name="T147" fmla="*/ 2500 h 3531"/>
                  <a:gd name="T148" fmla="+- 0 8506 6054"/>
                  <a:gd name="T149" fmla="*/ T148 w 3531"/>
                  <a:gd name="T150" fmla="+- 0 2374 2236"/>
                  <a:gd name="T151" fmla="*/ 2374 h 3531"/>
                  <a:gd name="T152" fmla="+- 0 8243 6054"/>
                  <a:gd name="T153" fmla="*/ T152 w 3531"/>
                  <a:gd name="T154" fmla="+- 0 2287 2236"/>
                  <a:gd name="T155" fmla="*/ 2287 h 3531"/>
                  <a:gd name="T156" fmla="+- 0 7964 6054"/>
                  <a:gd name="T157" fmla="*/ T156 w 3531"/>
                  <a:gd name="T158" fmla="+- 0 2241 2236"/>
                  <a:gd name="T159" fmla="*/ 2241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31" h="3531">
                    <a:moveTo>
                      <a:pt x="1765" y="0"/>
                    </a:moveTo>
                    <a:lnTo>
                      <a:pt x="1620" y="5"/>
                    </a:lnTo>
                    <a:lnTo>
                      <a:pt x="1479" y="23"/>
                    </a:lnTo>
                    <a:lnTo>
                      <a:pt x="1341" y="51"/>
                    </a:lnTo>
                    <a:lnTo>
                      <a:pt x="1207" y="90"/>
                    </a:lnTo>
                    <a:lnTo>
                      <a:pt x="1078" y="138"/>
                    </a:lnTo>
                    <a:lnTo>
                      <a:pt x="954" y="197"/>
                    </a:lnTo>
                    <a:lnTo>
                      <a:pt x="835" y="264"/>
                    </a:lnTo>
                    <a:lnTo>
                      <a:pt x="723" y="340"/>
                    </a:lnTo>
                    <a:lnTo>
                      <a:pt x="616" y="425"/>
                    </a:lnTo>
                    <a:lnTo>
                      <a:pt x="517" y="517"/>
                    </a:lnTo>
                    <a:lnTo>
                      <a:pt x="425" y="616"/>
                    </a:lnTo>
                    <a:lnTo>
                      <a:pt x="341" y="722"/>
                    </a:lnTo>
                    <a:lnTo>
                      <a:pt x="264" y="835"/>
                    </a:lnTo>
                    <a:lnTo>
                      <a:pt x="197" y="954"/>
                    </a:lnTo>
                    <a:lnTo>
                      <a:pt x="139" y="1078"/>
                    </a:lnTo>
                    <a:lnTo>
                      <a:pt x="90" y="1207"/>
                    </a:lnTo>
                    <a:lnTo>
                      <a:pt x="51" y="1341"/>
                    </a:lnTo>
                    <a:lnTo>
                      <a:pt x="23" y="1478"/>
                    </a:lnTo>
                    <a:lnTo>
                      <a:pt x="6" y="1620"/>
                    </a:lnTo>
                    <a:lnTo>
                      <a:pt x="0" y="1765"/>
                    </a:lnTo>
                    <a:lnTo>
                      <a:pt x="6" y="1910"/>
                    </a:lnTo>
                    <a:lnTo>
                      <a:pt x="23" y="2051"/>
                    </a:lnTo>
                    <a:lnTo>
                      <a:pt x="51" y="2189"/>
                    </a:lnTo>
                    <a:lnTo>
                      <a:pt x="90" y="2323"/>
                    </a:lnTo>
                    <a:lnTo>
                      <a:pt x="139" y="2452"/>
                    </a:lnTo>
                    <a:lnTo>
                      <a:pt x="197" y="2576"/>
                    </a:lnTo>
                    <a:lnTo>
                      <a:pt x="264" y="2695"/>
                    </a:lnTo>
                    <a:lnTo>
                      <a:pt x="341" y="2807"/>
                    </a:lnTo>
                    <a:lnTo>
                      <a:pt x="425" y="2914"/>
                    </a:lnTo>
                    <a:lnTo>
                      <a:pt x="517" y="3013"/>
                    </a:lnTo>
                    <a:lnTo>
                      <a:pt x="616" y="3105"/>
                    </a:lnTo>
                    <a:lnTo>
                      <a:pt x="723" y="3189"/>
                    </a:lnTo>
                    <a:lnTo>
                      <a:pt x="835" y="3266"/>
                    </a:lnTo>
                    <a:lnTo>
                      <a:pt x="954" y="3333"/>
                    </a:lnTo>
                    <a:lnTo>
                      <a:pt x="1078" y="3391"/>
                    </a:lnTo>
                    <a:lnTo>
                      <a:pt x="1207" y="3440"/>
                    </a:lnTo>
                    <a:lnTo>
                      <a:pt x="1341" y="3479"/>
                    </a:lnTo>
                    <a:lnTo>
                      <a:pt x="1479" y="3507"/>
                    </a:lnTo>
                    <a:lnTo>
                      <a:pt x="1620" y="3524"/>
                    </a:lnTo>
                    <a:lnTo>
                      <a:pt x="1765" y="3530"/>
                    </a:lnTo>
                    <a:lnTo>
                      <a:pt x="1910" y="3524"/>
                    </a:lnTo>
                    <a:lnTo>
                      <a:pt x="2052" y="3507"/>
                    </a:lnTo>
                    <a:lnTo>
                      <a:pt x="2189" y="3479"/>
                    </a:lnTo>
                    <a:lnTo>
                      <a:pt x="2323" y="3440"/>
                    </a:lnTo>
                    <a:lnTo>
                      <a:pt x="2452" y="3391"/>
                    </a:lnTo>
                    <a:lnTo>
                      <a:pt x="2576" y="3333"/>
                    </a:lnTo>
                    <a:lnTo>
                      <a:pt x="2695" y="3266"/>
                    </a:lnTo>
                    <a:lnTo>
                      <a:pt x="2808" y="3189"/>
                    </a:lnTo>
                    <a:lnTo>
                      <a:pt x="2914" y="3105"/>
                    </a:lnTo>
                    <a:lnTo>
                      <a:pt x="3013" y="3013"/>
                    </a:lnTo>
                    <a:lnTo>
                      <a:pt x="3105" y="2914"/>
                    </a:lnTo>
                    <a:lnTo>
                      <a:pt x="3190" y="2807"/>
                    </a:lnTo>
                    <a:lnTo>
                      <a:pt x="3266" y="2695"/>
                    </a:lnTo>
                    <a:lnTo>
                      <a:pt x="3333" y="2576"/>
                    </a:lnTo>
                    <a:lnTo>
                      <a:pt x="3392" y="2452"/>
                    </a:lnTo>
                    <a:lnTo>
                      <a:pt x="3440" y="2323"/>
                    </a:lnTo>
                    <a:lnTo>
                      <a:pt x="3479" y="2189"/>
                    </a:lnTo>
                    <a:lnTo>
                      <a:pt x="3507" y="2051"/>
                    </a:lnTo>
                    <a:lnTo>
                      <a:pt x="3525" y="1910"/>
                    </a:lnTo>
                    <a:lnTo>
                      <a:pt x="3530" y="1765"/>
                    </a:lnTo>
                    <a:lnTo>
                      <a:pt x="3525" y="1620"/>
                    </a:lnTo>
                    <a:lnTo>
                      <a:pt x="3507" y="1478"/>
                    </a:lnTo>
                    <a:lnTo>
                      <a:pt x="3479" y="1341"/>
                    </a:lnTo>
                    <a:lnTo>
                      <a:pt x="3440" y="1207"/>
                    </a:lnTo>
                    <a:lnTo>
                      <a:pt x="3392" y="1078"/>
                    </a:lnTo>
                    <a:lnTo>
                      <a:pt x="3333" y="954"/>
                    </a:lnTo>
                    <a:lnTo>
                      <a:pt x="3266" y="835"/>
                    </a:lnTo>
                    <a:lnTo>
                      <a:pt x="3190" y="722"/>
                    </a:lnTo>
                    <a:lnTo>
                      <a:pt x="3105" y="616"/>
                    </a:lnTo>
                    <a:lnTo>
                      <a:pt x="3013" y="517"/>
                    </a:lnTo>
                    <a:lnTo>
                      <a:pt x="2914" y="425"/>
                    </a:lnTo>
                    <a:lnTo>
                      <a:pt x="2808" y="340"/>
                    </a:lnTo>
                    <a:lnTo>
                      <a:pt x="2695" y="264"/>
                    </a:lnTo>
                    <a:lnTo>
                      <a:pt x="2576" y="197"/>
                    </a:lnTo>
                    <a:lnTo>
                      <a:pt x="2452" y="138"/>
                    </a:lnTo>
                    <a:lnTo>
                      <a:pt x="2323" y="90"/>
                    </a:lnTo>
                    <a:lnTo>
                      <a:pt x="2189" y="51"/>
                    </a:lnTo>
                    <a:lnTo>
                      <a:pt x="2052" y="23"/>
                    </a:lnTo>
                    <a:lnTo>
                      <a:pt x="1910" y="5"/>
                    </a:lnTo>
                    <a:lnTo>
                      <a:pt x="1765" y="0"/>
                    </a:lnTo>
                    <a:close/>
                  </a:path>
                </a:pathLst>
              </a:custGeom>
              <a:solidFill>
                <a:srgbClr val="6FAC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grpSp>
        <p:grpSp>
          <p:nvGrpSpPr>
            <p:cNvPr id="14" name="Group 13">
              <a:extLst>
                <a:ext uri="{FF2B5EF4-FFF2-40B4-BE49-F238E27FC236}">
                  <a16:creationId xmlns:a16="http://schemas.microsoft.com/office/drawing/2014/main" id="{CE936209-F648-FD4C-B196-B42636686C68}"/>
                </a:ext>
              </a:extLst>
            </p:cNvPr>
            <p:cNvGrpSpPr>
              <a:grpSpLocks/>
            </p:cNvGrpSpPr>
            <p:nvPr/>
          </p:nvGrpSpPr>
          <p:grpSpPr bwMode="auto">
            <a:xfrm>
              <a:off x="6054" y="2236"/>
              <a:ext cx="3531" cy="3531"/>
              <a:chOff x="6054" y="2236"/>
              <a:chExt cx="3531" cy="3531"/>
            </a:xfrm>
          </p:grpSpPr>
          <p:sp>
            <p:nvSpPr>
              <p:cNvPr id="25" name="Freeform 24">
                <a:extLst>
                  <a:ext uri="{FF2B5EF4-FFF2-40B4-BE49-F238E27FC236}">
                    <a16:creationId xmlns:a16="http://schemas.microsoft.com/office/drawing/2014/main" id="{C3EFD8E6-2C8B-CA4A-A221-D2E16E25709C}"/>
                  </a:ext>
                </a:extLst>
              </p:cNvPr>
              <p:cNvSpPr>
                <a:spLocks/>
              </p:cNvSpPr>
              <p:nvPr/>
            </p:nvSpPr>
            <p:spPr bwMode="auto">
              <a:xfrm>
                <a:off x="6054" y="2236"/>
                <a:ext cx="3531" cy="3531"/>
              </a:xfrm>
              <a:custGeom>
                <a:avLst/>
                <a:gdLst>
                  <a:gd name="T0" fmla="+- 0 6060 6054"/>
                  <a:gd name="T1" fmla="*/ T0 w 3531"/>
                  <a:gd name="T2" fmla="+- 0 3856 2236"/>
                  <a:gd name="T3" fmla="*/ 3856 h 3531"/>
                  <a:gd name="T4" fmla="+- 0 6105 6054"/>
                  <a:gd name="T5" fmla="*/ T4 w 3531"/>
                  <a:gd name="T6" fmla="+- 0 3577 2236"/>
                  <a:gd name="T7" fmla="*/ 3577 h 3531"/>
                  <a:gd name="T8" fmla="+- 0 6193 6054"/>
                  <a:gd name="T9" fmla="*/ T8 w 3531"/>
                  <a:gd name="T10" fmla="+- 0 3314 2236"/>
                  <a:gd name="T11" fmla="*/ 3314 h 3531"/>
                  <a:gd name="T12" fmla="+- 0 6318 6054"/>
                  <a:gd name="T13" fmla="*/ T12 w 3531"/>
                  <a:gd name="T14" fmla="+- 0 3071 2236"/>
                  <a:gd name="T15" fmla="*/ 3071 h 3531"/>
                  <a:gd name="T16" fmla="+- 0 6479 6054"/>
                  <a:gd name="T17" fmla="*/ T16 w 3531"/>
                  <a:gd name="T18" fmla="+- 0 2852 2236"/>
                  <a:gd name="T19" fmla="*/ 2852 h 3531"/>
                  <a:gd name="T20" fmla="+- 0 6670 6054"/>
                  <a:gd name="T21" fmla="*/ T20 w 3531"/>
                  <a:gd name="T22" fmla="+- 0 2661 2236"/>
                  <a:gd name="T23" fmla="*/ 2661 h 3531"/>
                  <a:gd name="T24" fmla="+- 0 6889 6054"/>
                  <a:gd name="T25" fmla="*/ T24 w 3531"/>
                  <a:gd name="T26" fmla="+- 0 2500 2236"/>
                  <a:gd name="T27" fmla="*/ 2500 h 3531"/>
                  <a:gd name="T28" fmla="+- 0 7132 6054"/>
                  <a:gd name="T29" fmla="*/ T28 w 3531"/>
                  <a:gd name="T30" fmla="+- 0 2374 2236"/>
                  <a:gd name="T31" fmla="*/ 2374 h 3531"/>
                  <a:gd name="T32" fmla="+- 0 7395 6054"/>
                  <a:gd name="T33" fmla="*/ T32 w 3531"/>
                  <a:gd name="T34" fmla="+- 0 2287 2236"/>
                  <a:gd name="T35" fmla="*/ 2287 h 3531"/>
                  <a:gd name="T36" fmla="+- 0 7674 6054"/>
                  <a:gd name="T37" fmla="*/ T36 w 3531"/>
                  <a:gd name="T38" fmla="+- 0 2241 2236"/>
                  <a:gd name="T39" fmla="*/ 2241 h 3531"/>
                  <a:gd name="T40" fmla="+- 0 7964 6054"/>
                  <a:gd name="T41" fmla="*/ T40 w 3531"/>
                  <a:gd name="T42" fmla="+- 0 2241 2236"/>
                  <a:gd name="T43" fmla="*/ 2241 h 3531"/>
                  <a:gd name="T44" fmla="+- 0 8243 6054"/>
                  <a:gd name="T45" fmla="*/ T44 w 3531"/>
                  <a:gd name="T46" fmla="+- 0 2287 2236"/>
                  <a:gd name="T47" fmla="*/ 2287 h 3531"/>
                  <a:gd name="T48" fmla="+- 0 8506 6054"/>
                  <a:gd name="T49" fmla="*/ T48 w 3531"/>
                  <a:gd name="T50" fmla="+- 0 2374 2236"/>
                  <a:gd name="T51" fmla="*/ 2374 h 3531"/>
                  <a:gd name="T52" fmla="+- 0 8749 6054"/>
                  <a:gd name="T53" fmla="*/ T52 w 3531"/>
                  <a:gd name="T54" fmla="+- 0 2500 2236"/>
                  <a:gd name="T55" fmla="*/ 2500 h 3531"/>
                  <a:gd name="T56" fmla="+- 0 8968 6054"/>
                  <a:gd name="T57" fmla="*/ T56 w 3531"/>
                  <a:gd name="T58" fmla="+- 0 2661 2236"/>
                  <a:gd name="T59" fmla="*/ 2661 h 3531"/>
                  <a:gd name="T60" fmla="+- 0 9159 6054"/>
                  <a:gd name="T61" fmla="*/ T60 w 3531"/>
                  <a:gd name="T62" fmla="+- 0 2852 2236"/>
                  <a:gd name="T63" fmla="*/ 2852 h 3531"/>
                  <a:gd name="T64" fmla="+- 0 9320 6054"/>
                  <a:gd name="T65" fmla="*/ T64 w 3531"/>
                  <a:gd name="T66" fmla="+- 0 3071 2236"/>
                  <a:gd name="T67" fmla="*/ 3071 h 3531"/>
                  <a:gd name="T68" fmla="+- 0 9446 6054"/>
                  <a:gd name="T69" fmla="*/ T68 w 3531"/>
                  <a:gd name="T70" fmla="+- 0 3314 2236"/>
                  <a:gd name="T71" fmla="*/ 3314 h 3531"/>
                  <a:gd name="T72" fmla="+- 0 9533 6054"/>
                  <a:gd name="T73" fmla="*/ T72 w 3531"/>
                  <a:gd name="T74" fmla="+- 0 3577 2236"/>
                  <a:gd name="T75" fmla="*/ 3577 h 3531"/>
                  <a:gd name="T76" fmla="+- 0 9579 6054"/>
                  <a:gd name="T77" fmla="*/ T76 w 3531"/>
                  <a:gd name="T78" fmla="+- 0 3856 2236"/>
                  <a:gd name="T79" fmla="*/ 3856 h 3531"/>
                  <a:gd name="T80" fmla="+- 0 9579 6054"/>
                  <a:gd name="T81" fmla="*/ T80 w 3531"/>
                  <a:gd name="T82" fmla="+- 0 4146 2236"/>
                  <a:gd name="T83" fmla="*/ 4146 h 3531"/>
                  <a:gd name="T84" fmla="+- 0 9533 6054"/>
                  <a:gd name="T85" fmla="*/ T84 w 3531"/>
                  <a:gd name="T86" fmla="+- 0 4425 2236"/>
                  <a:gd name="T87" fmla="*/ 4425 h 3531"/>
                  <a:gd name="T88" fmla="+- 0 9446 6054"/>
                  <a:gd name="T89" fmla="*/ T88 w 3531"/>
                  <a:gd name="T90" fmla="+- 0 4688 2236"/>
                  <a:gd name="T91" fmla="*/ 4688 h 3531"/>
                  <a:gd name="T92" fmla="+- 0 9320 6054"/>
                  <a:gd name="T93" fmla="*/ T92 w 3531"/>
                  <a:gd name="T94" fmla="+- 0 4931 2236"/>
                  <a:gd name="T95" fmla="*/ 4931 h 3531"/>
                  <a:gd name="T96" fmla="+- 0 9159 6054"/>
                  <a:gd name="T97" fmla="*/ T96 w 3531"/>
                  <a:gd name="T98" fmla="+- 0 5150 2236"/>
                  <a:gd name="T99" fmla="*/ 5150 h 3531"/>
                  <a:gd name="T100" fmla="+- 0 8968 6054"/>
                  <a:gd name="T101" fmla="*/ T100 w 3531"/>
                  <a:gd name="T102" fmla="+- 0 5341 2236"/>
                  <a:gd name="T103" fmla="*/ 5341 h 3531"/>
                  <a:gd name="T104" fmla="+- 0 8749 6054"/>
                  <a:gd name="T105" fmla="*/ T104 w 3531"/>
                  <a:gd name="T106" fmla="+- 0 5502 2236"/>
                  <a:gd name="T107" fmla="*/ 5502 h 3531"/>
                  <a:gd name="T108" fmla="+- 0 8506 6054"/>
                  <a:gd name="T109" fmla="*/ T108 w 3531"/>
                  <a:gd name="T110" fmla="+- 0 5627 2236"/>
                  <a:gd name="T111" fmla="*/ 5627 h 3531"/>
                  <a:gd name="T112" fmla="+- 0 8243 6054"/>
                  <a:gd name="T113" fmla="*/ T112 w 3531"/>
                  <a:gd name="T114" fmla="+- 0 5715 2236"/>
                  <a:gd name="T115" fmla="*/ 5715 h 3531"/>
                  <a:gd name="T116" fmla="+- 0 7964 6054"/>
                  <a:gd name="T117" fmla="*/ T116 w 3531"/>
                  <a:gd name="T118" fmla="+- 0 5760 2236"/>
                  <a:gd name="T119" fmla="*/ 5760 h 3531"/>
                  <a:gd name="T120" fmla="+- 0 7674 6054"/>
                  <a:gd name="T121" fmla="*/ T120 w 3531"/>
                  <a:gd name="T122" fmla="+- 0 5760 2236"/>
                  <a:gd name="T123" fmla="*/ 5760 h 3531"/>
                  <a:gd name="T124" fmla="+- 0 7395 6054"/>
                  <a:gd name="T125" fmla="*/ T124 w 3531"/>
                  <a:gd name="T126" fmla="+- 0 5715 2236"/>
                  <a:gd name="T127" fmla="*/ 5715 h 3531"/>
                  <a:gd name="T128" fmla="+- 0 7132 6054"/>
                  <a:gd name="T129" fmla="*/ T128 w 3531"/>
                  <a:gd name="T130" fmla="+- 0 5627 2236"/>
                  <a:gd name="T131" fmla="*/ 5627 h 3531"/>
                  <a:gd name="T132" fmla="+- 0 6889 6054"/>
                  <a:gd name="T133" fmla="*/ T132 w 3531"/>
                  <a:gd name="T134" fmla="+- 0 5502 2236"/>
                  <a:gd name="T135" fmla="*/ 5502 h 3531"/>
                  <a:gd name="T136" fmla="+- 0 6670 6054"/>
                  <a:gd name="T137" fmla="*/ T136 w 3531"/>
                  <a:gd name="T138" fmla="+- 0 5341 2236"/>
                  <a:gd name="T139" fmla="*/ 5341 h 3531"/>
                  <a:gd name="T140" fmla="+- 0 6479 6054"/>
                  <a:gd name="T141" fmla="*/ T140 w 3531"/>
                  <a:gd name="T142" fmla="+- 0 5150 2236"/>
                  <a:gd name="T143" fmla="*/ 5150 h 3531"/>
                  <a:gd name="T144" fmla="+- 0 6318 6054"/>
                  <a:gd name="T145" fmla="*/ T144 w 3531"/>
                  <a:gd name="T146" fmla="+- 0 4931 2236"/>
                  <a:gd name="T147" fmla="*/ 4931 h 3531"/>
                  <a:gd name="T148" fmla="+- 0 6193 6054"/>
                  <a:gd name="T149" fmla="*/ T148 w 3531"/>
                  <a:gd name="T150" fmla="+- 0 4688 2236"/>
                  <a:gd name="T151" fmla="*/ 4688 h 3531"/>
                  <a:gd name="T152" fmla="+- 0 6105 6054"/>
                  <a:gd name="T153" fmla="*/ T152 w 3531"/>
                  <a:gd name="T154" fmla="+- 0 4425 2236"/>
                  <a:gd name="T155" fmla="*/ 4425 h 3531"/>
                  <a:gd name="T156" fmla="+- 0 6060 6054"/>
                  <a:gd name="T157" fmla="*/ T156 w 3531"/>
                  <a:gd name="T158" fmla="+- 0 4146 2236"/>
                  <a:gd name="T159" fmla="*/ 4146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31" h="3531">
                    <a:moveTo>
                      <a:pt x="0" y="1765"/>
                    </a:moveTo>
                    <a:lnTo>
                      <a:pt x="6" y="1620"/>
                    </a:lnTo>
                    <a:lnTo>
                      <a:pt x="23" y="1478"/>
                    </a:lnTo>
                    <a:lnTo>
                      <a:pt x="51" y="1341"/>
                    </a:lnTo>
                    <a:lnTo>
                      <a:pt x="90" y="1207"/>
                    </a:lnTo>
                    <a:lnTo>
                      <a:pt x="139" y="1078"/>
                    </a:lnTo>
                    <a:lnTo>
                      <a:pt x="197" y="954"/>
                    </a:lnTo>
                    <a:lnTo>
                      <a:pt x="264" y="835"/>
                    </a:lnTo>
                    <a:lnTo>
                      <a:pt x="341" y="722"/>
                    </a:lnTo>
                    <a:lnTo>
                      <a:pt x="425" y="616"/>
                    </a:lnTo>
                    <a:lnTo>
                      <a:pt x="517" y="517"/>
                    </a:lnTo>
                    <a:lnTo>
                      <a:pt x="616" y="425"/>
                    </a:lnTo>
                    <a:lnTo>
                      <a:pt x="723" y="340"/>
                    </a:lnTo>
                    <a:lnTo>
                      <a:pt x="835" y="264"/>
                    </a:lnTo>
                    <a:lnTo>
                      <a:pt x="954" y="197"/>
                    </a:lnTo>
                    <a:lnTo>
                      <a:pt x="1078" y="138"/>
                    </a:lnTo>
                    <a:lnTo>
                      <a:pt x="1207" y="90"/>
                    </a:lnTo>
                    <a:lnTo>
                      <a:pt x="1341" y="51"/>
                    </a:lnTo>
                    <a:lnTo>
                      <a:pt x="1479" y="23"/>
                    </a:lnTo>
                    <a:lnTo>
                      <a:pt x="1620" y="5"/>
                    </a:lnTo>
                    <a:lnTo>
                      <a:pt x="1765" y="0"/>
                    </a:lnTo>
                    <a:lnTo>
                      <a:pt x="1910" y="5"/>
                    </a:lnTo>
                    <a:lnTo>
                      <a:pt x="2052" y="23"/>
                    </a:lnTo>
                    <a:lnTo>
                      <a:pt x="2189" y="51"/>
                    </a:lnTo>
                    <a:lnTo>
                      <a:pt x="2323" y="90"/>
                    </a:lnTo>
                    <a:lnTo>
                      <a:pt x="2452" y="138"/>
                    </a:lnTo>
                    <a:lnTo>
                      <a:pt x="2576" y="197"/>
                    </a:lnTo>
                    <a:lnTo>
                      <a:pt x="2695" y="264"/>
                    </a:lnTo>
                    <a:lnTo>
                      <a:pt x="2808" y="340"/>
                    </a:lnTo>
                    <a:lnTo>
                      <a:pt x="2914" y="425"/>
                    </a:lnTo>
                    <a:lnTo>
                      <a:pt x="3013" y="517"/>
                    </a:lnTo>
                    <a:lnTo>
                      <a:pt x="3105" y="616"/>
                    </a:lnTo>
                    <a:lnTo>
                      <a:pt x="3190" y="722"/>
                    </a:lnTo>
                    <a:lnTo>
                      <a:pt x="3266" y="835"/>
                    </a:lnTo>
                    <a:lnTo>
                      <a:pt x="3333" y="954"/>
                    </a:lnTo>
                    <a:lnTo>
                      <a:pt x="3392" y="1078"/>
                    </a:lnTo>
                    <a:lnTo>
                      <a:pt x="3440" y="1207"/>
                    </a:lnTo>
                    <a:lnTo>
                      <a:pt x="3479" y="1341"/>
                    </a:lnTo>
                    <a:lnTo>
                      <a:pt x="3507" y="1478"/>
                    </a:lnTo>
                    <a:lnTo>
                      <a:pt x="3525" y="1620"/>
                    </a:lnTo>
                    <a:lnTo>
                      <a:pt x="3530" y="1765"/>
                    </a:lnTo>
                    <a:lnTo>
                      <a:pt x="3525" y="1910"/>
                    </a:lnTo>
                    <a:lnTo>
                      <a:pt x="3507" y="2051"/>
                    </a:lnTo>
                    <a:lnTo>
                      <a:pt x="3479" y="2189"/>
                    </a:lnTo>
                    <a:lnTo>
                      <a:pt x="3440" y="2323"/>
                    </a:lnTo>
                    <a:lnTo>
                      <a:pt x="3392" y="2452"/>
                    </a:lnTo>
                    <a:lnTo>
                      <a:pt x="3333" y="2576"/>
                    </a:lnTo>
                    <a:lnTo>
                      <a:pt x="3266" y="2695"/>
                    </a:lnTo>
                    <a:lnTo>
                      <a:pt x="3190" y="2807"/>
                    </a:lnTo>
                    <a:lnTo>
                      <a:pt x="3105" y="2914"/>
                    </a:lnTo>
                    <a:lnTo>
                      <a:pt x="3013" y="3013"/>
                    </a:lnTo>
                    <a:lnTo>
                      <a:pt x="2914" y="3105"/>
                    </a:lnTo>
                    <a:lnTo>
                      <a:pt x="2808" y="3189"/>
                    </a:lnTo>
                    <a:lnTo>
                      <a:pt x="2695" y="3266"/>
                    </a:lnTo>
                    <a:lnTo>
                      <a:pt x="2576" y="3333"/>
                    </a:lnTo>
                    <a:lnTo>
                      <a:pt x="2452" y="3391"/>
                    </a:lnTo>
                    <a:lnTo>
                      <a:pt x="2323" y="3440"/>
                    </a:lnTo>
                    <a:lnTo>
                      <a:pt x="2189" y="3479"/>
                    </a:lnTo>
                    <a:lnTo>
                      <a:pt x="2052" y="3507"/>
                    </a:lnTo>
                    <a:lnTo>
                      <a:pt x="1910" y="3524"/>
                    </a:lnTo>
                    <a:lnTo>
                      <a:pt x="1765" y="3530"/>
                    </a:lnTo>
                    <a:lnTo>
                      <a:pt x="1620" y="3524"/>
                    </a:lnTo>
                    <a:lnTo>
                      <a:pt x="1479" y="3507"/>
                    </a:lnTo>
                    <a:lnTo>
                      <a:pt x="1341" y="3479"/>
                    </a:lnTo>
                    <a:lnTo>
                      <a:pt x="1207" y="3440"/>
                    </a:lnTo>
                    <a:lnTo>
                      <a:pt x="1078" y="3391"/>
                    </a:lnTo>
                    <a:lnTo>
                      <a:pt x="954" y="3333"/>
                    </a:lnTo>
                    <a:lnTo>
                      <a:pt x="835" y="3266"/>
                    </a:lnTo>
                    <a:lnTo>
                      <a:pt x="723" y="3189"/>
                    </a:lnTo>
                    <a:lnTo>
                      <a:pt x="616" y="3105"/>
                    </a:lnTo>
                    <a:lnTo>
                      <a:pt x="517" y="3013"/>
                    </a:lnTo>
                    <a:lnTo>
                      <a:pt x="425" y="2914"/>
                    </a:lnTo>
                    <a:lnTo>
                      <a:pt x="341" y="2807"/>
                    </a:lnTo>
                    <a:lnTo>
                      <a:pt x="264" y="2695"/>
                    </a:lnTo>
                    <a:lnTo>
                      <a:pt x="197" y="2576"/>
                    </a:lnTo>
                    <a:lnTo>
                      <a:pt x="139" y="2452"/>
                    </a:lnTo>
                    <a:lnTo>
                      <a:pt x="90" y="2323"/>
                    </a:lnTo>
                    <a:lnTo>
                      <a:pt x="51" y="2189"/>
                    </a:lnTo>
                    <a:lnTo>
                      <a:pt x="23" y="2051"/>
                    </a:lnTo>
                    <a:lnTo>
                      <a:pt x="6" y="1910"/>
                    </a:lnTo>
                    <a:lnTo>
                      <a:pt x="0" y="1765"/>
                    </a:lnTo>
                    <a:close/>
                  </a:path>
                </a:pathLst>
              </a:custGeom>
              <a:noFill/>
              <a:ln w="1981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grpSp>
        <p:grpSp>
          <p:nvGrpSpPr>
            <p:cNvPr id="15" name="Group 14">
              <a:extLst>
                <a:ext uri="{FF2B5EF4-FFF2-40B4-BE49-F238E27FC236}">
                  <a16:creationId xmlns:a16="http://schemas.microsoft.com/office/drawing/2014/main" id="{75EE7D8B-0FE2-7D41-90F8-882CDB20F7B3}"/>
                </a:ext>
              </a:extLst>
            </p:cNvPr>
            <p:cNvGrpSpPr>
              <a:grpSpLocks/>
            </p:cNvGrpSpPr>
            <p:nvPr/>
          </p:nvGrpSpPr>
          <p:grpSpPr bwMode="auto">
            <a:xfrm>
              <a:off x="4996" y="5785"/>
              <a:ext cx="3528" cy="3531"/>
              <a:chOff x="4996" y="5785"/>
              <a:chExt cx="3528" cy="3531"/>
            </a:xfrm>
          </p:grpSpPr>
          <p:sp>
            <p:nvSpPr>
              <p:cNvPr id="24" name="Freeform 23">
                <a:extLst>
                  <a:ext uri="{FF2B5EF4-FFF2-40B4-BE49-F238E27FC236}">
                    <a16:creationId xmlns:a16="http://schemas.microsoft.com/office/drawing/2014/main" id="{74D0B759-9C3D-5F40-977D-4FCF5AE1BD4A}"/>
                  </a:ext>
                </a:extLst>
              </p:cNvPr>
              <p:cNvSpPr>
                <a:spLocks/>
              </p:cNvSpPr>
              <p:nvPr/>
            </p:nvSpPr>
            <p:spPr bwMode="auto">
              <a:xfrm>
                <a:off x="4996" y="5785"/>
                <a:ext cx="3528" cy="3531"/>
              </a:xfrm>
              <a:custGeom>
                <a:avLst/>
                <a:gdLst>
                  <a:gd name="T0" fmla="+- 0 6615 4996"/>
                  <a:gd name="T1" fmla="*/ T0 w 3528"/>
                  <a:gd name="T2" fmla="+- 0 5791 5785"/>
                  <a:gd name="T3" fmla="*/ 5791 h 3531"/>
                  <a:gd name="T4" fmla="+- 0 6336 4996"/>
                  <a:gd name="T5" fmla="*/ T4 w 3528"/>
                  <a:gd name="T6" fmla="+- 0 5837 5785"/>
                  <a:gd name="T7" fmla="*/ 5837 h 3531"/>
                  <a:gd name="T8" fmla="+- 0 6073 4996"/>
                  <a:gd name="T9" fmla="*/ T8 w 3528"/>
                  <a:gd name="T10" fmla="+- 0 5924 5785"/>
                  <a:gd name="T11" fmla="*/ 5924 h 3531"/>
                  <a:gd name="T12" fmla="+- 0 5830 4996"/>
                  <a:gd name="T13" fmla="*/ T12 w 3528"/>
                  <a:gd name="T14" fmla="+- 0 6050 5785"/>
                  <a:gd name="T15" fmla="*/ 6050 h 3531"/>
                  <a:gd name="T16" fmla="+- 0 5612 4996"/>
                  <a:gd name="T17" fmla="*/ T16 w 3528"/>
                  <a:gd name="T18" fmla="+- 0 6210 5785"/>
                  <a:gd name="T19" fmla="*/ 6210 h 3531"/>
                  <a:gd name="T20" fmla="+- 0 5420 4996"/>
                  <a:gd name="T21" fmla="*/ T20 w 3528"/>
                  <a:gd name="T22" fmla="+- 0 6402 5785"/>
                  <a:gd name="T23" fmla="*/ 6402 h 3531"/>
                  <a:gd name="T24" fmla="+- 0 5260 4996"/>
                  <a:gd name="T25" fmla="*/ T24 w 3528"/>
                  <a:gd name="T26" fmla="+- 0 6621 5785"/>
                  <a:gd name="T27" fmla="*/ 6621 h 3531"/>
                  <a:gd name="T28" fmla="+- 0 5134 4996"/>
                  <a:gd name="T29" fmla="*/ T28 w 3528"/>
                  <a:gd name="T30" fmla="+- 0 6863 5785"/>
                  <a:gd name="T31" fmla="*/ 6863 h 3531"/>
                  <a:gd name="T32" fmla="+- 0 5047 4996"/>
                  <a:gd name="T33" fmla="*/ T32 w 3528"/>
                  <a:gd name="T34" fmla="+- 0 7126 5785"/>
                  <a:gd name="T35" fmla="*/ 7126 h 3531"/>
                  <a:gd name="T36" fmla="+- 0 5001 4996"/>
                  <a:gd name="T37" fmla="*/ T36 w 3528"/>
                  <a:gd name="T38" fmla="+- 0 7406 5785"/>
                  <a:gd name="T39" fmla="*/ 7406 h 3531"/>
                  <a:gd name="T40" fmla="+- 0 5001 4996"/>
                  <a:gd name="T41" fmla="*/ T40 w 3528"/>
                  <a:gd name="T42" fmla="+- 0 7695 5785"/>
                  <a:gd name="T43" fmla="*/ 7695 h 3531"/>
                  <a:gd name="T44" fmla="+- 0 5047 4996"/>
                  <a:gd name="T45" fmla="*/ T44 w 3528"/>
                  <a:gd name="T46" fmla="+- 0 7975 5785"/>
                  <a:gd name="T47" fmla="*/ 7975 h 3531"/>
                  <a:gd name="T48" fmla="+- 0 5134 4996"/>
                  <a:gd name="T49" fmla="*/ T48 w 3528"/>
                  <a:gd name="T50" fmla="+- 0 8237 5785"/>
                  <a:gd name="T51" fmla="*/ 8237 h 3531"/>
                  <a:gd name="T52" fmla="+- 0 5260 4996"/>
                  <a:gd name="T53" fmla="*/ T52 w 3528"/>
                  <a:gd name="T54" fmla="+- 0 8480 5785"/>
                  <a:gd name="T55" fmla="*/ 8480 h 3531"/>
                  <a:gd name="T56" fmla="+- 0 5420 4996"/>
                  <a:gd name="T57" fmla="*/ T56 w 3528"/>
                  <a:gd name="T58" fmla="+- 0 8699 5785"/>
                  <a:gd name="T59" fmla="*/ 8699 h 3531"/>
                  <a:gd name="T60" fmla="+- 0 5612 4996"/>
                  <a:gd name="T61" fmla="*/ T60 w 3528"/>
                  <a:gd name="T62" fmla="+- 0 8891 5785"/>
                  <a:gd name="T63" fmla="*/ 8891 h 3531"/>
                  <a:gd name="T64" fmla="+- 0 5830 4996"/>
                  <a:gd name="T65" fmla="*/ T64 w 3528"/>
                  <a:gd name="T66" fmla="+- 0 9051 5785"/>
                  <a:gd name="T67" fmla="*/ 9051 h 3531"/>
                  <a:gd name="T68" fmla="+- 0 6073 4996"/>
                  <a:gd name="T69" fmla="*/ T68 w 3528"/>
                  <a:gd name="T70" fmla="+- 0 9177 5785"/>
                  <a:gd name="T71" fmla="*/ 9177 h 3531"/>
                  <a:gd name="T72" fmla="+- 0 6336 4996"/>
                  <a:gd name="T73" fmla="*/ T72 w 3528"/>
                  <a:gd name="T74" fmla="+- 0 9264 5785"/>
                  <a:gd name="T75" fmla="*/ 9264 h 3531"/>
                  <a:gd name="T76" fmla="+- 0 6615 4996"/>
                  <a:gd name="T77" fmla="*/ T76 w 3528"/>
                  <a:gd name="T78" fmla="+- 0 9310 5785"/>
                  <a:gd name="T79" fmla="*/ 9310 h 3531"/>
                  <a:gd name="T80" fmla="+- 0 6904 4996"/>
                  <a:gd name="T81" fmla="*/ T80 w 3528"/>
                  <a:gd name="T82" fmla="+- 0 9310 5785"/>
                  <a:gd name="T83" fmla="*/ 9310 h 3531"/>
                  <a:gd name="T84" fmla="+- 0 7183 4996"/>
                  <a:gd name="T85" fmla="*/ T84 w 3528"/>
                  <a:gd name="T86" fmla="+- 0 9264 5785"/>
                  <a:gd name="T87" fmla="*/ 9264 h 3531"/>
                  <a:gd name="T88" fmla="+- 0 7446 4996"/>
                  <a:gd name="T89" fmla="*/ T88 w 3528"/>
                  <a:gd name="T90" fmla="+- 0 9177 5785"/>
                  <a:gd name="T91" fmla="*/ 9177 h 3531"/>
                  <a:gd name="T92" fmla="+- 0 7689 4996"/>
                  <a:gd name="T93" fmla="*/ T92 w 3528"/>
                  <a:gd name="T94" fmla="+- 0 9051 5785"/>
                  <a:gd name="T95" fmla="*/ 9051 h 3531"/>
                  <a:gd name="T96" fmla="+- 0 7908 4996"/>
                  <a:gd name="T97" fmla="*/ T96 w 3528"/>
                  <a:gd name="T98" fmla="+- 0 8891 5785"/>
                  <a:gd name="T99" fmla="*/ 8891 h 3531"/>
                  <a:gd name="T100" fmla="+- 0 8099 4996"/>
                  <a:gd name="T101" fmla="*/ T100 w 3528"/>
                  <a:gd name="T102" fmla="+- 0 8699 5785"/>
                  <a:gd name="T103" fmla="*/ 8699 h 3531"/>
                  <a:gd name="T104" fmla="+- 0 8259 4996"/>
                  <a:gd name="T105" fmla="*/ T104 w 3528"/>
                  <a:gd name="T106" fmla="+- 0 8480 5785"/>
                  <a:gd name="T107" fmla="*/ 8480 h 3531"/>
                  <a:gd name="T108" fmla="+- 0 8385 4996"/>
                  <a:gd name="T109" fmla="*/ T108 w 3528"/>
                  <a:gd name="T110" fmla="+- 0 8237 5785"/>
                  <a:gd name="T111" fmla="*/ 8237 h 3531"/>
                  <a:gd name="T112" fmla="+- 0 8472 4996"/>
                  <a:gd name="T113" fmla="*/ T112 w 3528"/>
                  <a:gd name="T114" fmla="+- 0 7975 5785"/>
                  <a:gd name="T115" fmla="*/ 7975 h 3531"/>
                  <a:gd name="T116" fmla="+- 0 8518 4996"/>
                  <a:gd name="T117" fmla="*/ T116 w 3528"/>
                  <a:gd name="T118" fmla="+- 0 7695 5785"/>
                  <a:gd name="T119" fmla="*/ 7695 h 3531"/>
                  <a:gd name="T120" fmla="+- 0 8518 4996"/>
                  <a:gd name="T121" fmla="*/ T120 w 3528"/>
                  <a:gd name="T122" fmla="+- 0 7406 5785"/>
                  <a:gd name="T123" fmla="*/ 7406 h 3531"/>
                  <a:gd name="T124" fmla="+- 0 8472 4996"/>
                  <a:gd name="T125" fmla="*/ T124 w 3528"/>
                  <a:gd name="T126" fmla="+- 0 7126 5785"/>
                  <a:gd name="T127" fmla="*/ 7126 h 3531"/>
                  <a:gd name="T128" fmla="+- 0 8385 4996"/>
                  <a:gd name="T129" fmla="*/ T128 w 3528"/>
                  <a:gd name="T130" fmla="+- 0 6863 5785"/>
                  <a:gd name="T131" fmla="*/ 6863 h 3531"/>
                  <a:gd name="T132" fmla="+- 0 8259 4996"/>
                  <a:gd name="T133" fmla="*/ T132 w 3528"/>
                  <a:gd name="T134" fmla="+- 0 6621 5785"/>
                  <a:gd name="T135" fmla="*/ 6621 h 3531"/>
                  <a:gd name="T136" fmla="+- 0 8099 4996"/>
                  <a:gd name="T137" fmla="*/ T136 w 3528"/>
                  <a:gd name="T138" fmla="+- 0 6402 5785"/>
                  <a:gd name="T139" fmla="*/ 6402 h 3531"/>
                  <a:gd name="T140" fmla="+- 0 7908 4996"/>
                  <a:gd name="T141" fmla="*/ T140 w 3528"/>
                  <a:gd name="T142" fmla="+- 0 6210 5785"/>
                  <a:gd name="T143" fmla="*/ 6210 h 3531"/>
                  <a:gd name="T144" fmla="+- 0 7689 4996"/>
                  <a:gd name="T145" fmla="*/ T144 w 3528"/>
                  <a:gd name="T146" fmla="+- 0 6050 5785"/>
                  <a:gd name="T147" fmla="*/ 6050 h 3531"/>
                  <a:gd name="T148" fmla="+- 0 7446 4996"/>
                  <a:gd name="T149" fmla="*/ T148 w 3528"/>
                  <a:gd name="T150" fmla="+- 0 5924 5785"/>
                  <a:gd name="T151" fmla="*/ 5924 h 3531"/>
                  <a:gd name="T152" fmla="+- 0 7183 4996"/>
                  <a:gd name="T153" fmla="*/ T152 w 3528"/>
                  <a:gd name="T154" fmla="+- 0 5837 5785"/>
                  <a:gd name="T155" fmla="*/ 5837 h 3531"/>
                  <a:gd name="T156" fmla="+- 0 6904 4996"/>
                  <a:gd name="T157" fmla="*/ T156 w 3528"/>
                  <a:gd name="T158" fmla="+- 0 5791 5785"/>
                  <a:gd name="T159" fmla="*/ 5791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28" h="3531">
                    <a:moveTo>
                      <a:pt x="1764" y="0"/>
                    </a:moveTo>
                    <a:lnTo>
                      <a:pt x="1619" y="6"/>
                    </a:lnTo>
                    <a:lnTo>
                      <a:pt x="1477" y="23"/>
                    </a:lnTo>
                    <a:lnTo>
                      <a:pt x="1340" y="52"/>
                    </a:lnTo>
                    <a:lnTo>
                      <a:pt x="1206" y="90"/>
                    </a:lnTo>
                    <a:lnTo>
                      <a:pt x="1077" y="139"/>
                    </a:lnTo>
                    <a:lnTo>
                      <a:pt x="953" y="197"/>
                    </a:lnTo>
                    <a:lnTo>
                      <a:pt x="834" y="265"/>
                    </a:lnTo>
                    <a:lnTo>
                      <a:pt x="722" y="341"/>
                    </a:lnTo>
                    <a:lnTo>
                      <a:pt x="616" y="425"/>
                    </a:lnTo>
                    <a:lnTo>
                      <a:pt x="516" y="517"/>
                    </a:lnTo>
                    <a:lnTo>
                      <a:pt x="424" y="617"/>
                    </a:lnTo>
                    <a:lnTo>
                      <a:pt x="340" y="723"/>
                    </a:lnTo>
                    <a:lnTo>
                      <a:pt x="264" y="836"/>
                    </a:lnTo>
                    <a:lnTo>
                      <a:pt x="197" y="954"/>
                    </a:lnTo>
                    <a:lnTo>
                      <a:pt x="138" y="1078"/>
                    </a:lnTo>
                    <a:lnTo>
                      <a:pt x="90" y="1207"/>
                    </a:lnTo>
                    <a:lnTo>
                      <a:pt x="51" y="1341"/>
                    </a:lnTo>
                    <a:lnTo>
                      <a:pt x="23" y="1479"/>
                    </a:lnTo>
                    <a:lnTo>
                      <a:pt x="5" y="1621"/>
                    </a:lnTo>
                    <a:lnTo>
                      <a:pt x="0" y="1765"/>
                    </a:lnTo>
                    <a:lnTo>
                      <a:pt x="5" y="1910"/>
                    </a:lnTo>
                    <a:lnTo>
                      <a:pt x="23" y="2052"/>
                    </a:lnTo>
                    <a:lnTo>
                      <a:pt x="51" y="2190"/>
                    </a:lnTo>
                    <a:lnTo>
                      <a:pt x="90" y="2323"/>
                    </a:lnTo>
                    <a:lnTo>
                      <a:pt x="138" y="2452"/>
                    </a:lnTo>
                    <a:lnTo>
                      <a:pt x="197" y="2577"/>
                    </a:lnTo>
                    <a:lnTo>
                      <a:pt x="264" y="2695"/>
                    </a:lnTo>
                    <a:lnTo>
                      <a:pt x="340" y="2808"/>
                    </a:lnTo>
                    <a:lnTo>
                      <a:pt x="424" y="2914"/>
                    </a:lnTo>
                    <a:lnTo>
                      <a:pt x="516" y="3014"/>
                    </a:lnTo>
                    <a:lnTo>
                      <a:pt x="616" y="3106"/>
                    </a:lnTo>
                    <a:lnTo>
                      <a:pt x="722" y="3190"/>
                    </a:lnTo>
                    <a:lnTo>
                      <a:pt x="834" y="3266"/>
                    </a:lnTo>
                    <a:lnTo>
                      <a:pt x="953" y="3334"/>
                    </a:lnTo>
                    <a:lnTo>
                      <a:pt x="1077" y="3392"/>
                    </a:lnTo>
                    <a:lnTo>
                      <a:pt x="1206" y="3441"/>
                    </a:lnTo>
                    <a:lnTo>
                      <a:pt x="1340" y="3479"/>
                    </a:lnTo>
                    <a:lnTo>
                      <a:pt x="1477" y="3507"/>
                    </a:lnTo>
                    <a:lnTo>
                      <a:pt x="1619" y="3525"/>
                    </a:lnTo>
                    <a:lnTo>
                      <a:pt x="1764" y="3531"/>
                    </a:lnTo>
                    <a:lnTo>
                      <a:pt x="1908" y="3525"/>
                    </a:lnTo>
                    <a:lnTo>
                      <a:pt x="2050" y="3507"/>
                    </a:lnTo>
                    <a:lnTo>
                      <a:pt x="2187" y="3479"/>
                    </a:lnTo>
                    <a:lnTo>
                      <a:pt x="2321" y="3441"/>
                    </a:lnTo>
                    <a:lnTo>
                      <a:pt x="2450" y="3392"/>
                    </a:lnTo>
                    <a:lnTo>
                      <a:pt x="2574" y="3334"/>
                    </a:lnTo>
                    <a:lnTo>
                      <a:pt x="2693" y="3266"/>
                    </a:lnTo>
                    <a:lnTo>
                      <a:pt x="2805" y="3190"/>
                    </a:lnTo>
                    <a:lnTo>
                      <a:pt x="2912" y="3106"/>
                    </a:lnTo>
                    <a:lnTo>
                      <a:pt x="3011" y="3014"/>
                    </a:lnTo>
                    <a:lnTo>
                      <a:pt x="3103" y="2914"/>
                    </a:lnTo>
                    <a:lnTo>
                      <a:pt x="3187" y="2808"/>
                    </a:lnTo>
                    <a:lnTo>
                      <a:pt x="3263" y="2695"/>
                    </a:lnTo>
                    <a:lnTo>
                      <a:pt x="3331" y="2577"/>
                    </a:lnTo>
                    <a:lnTo>
                      <a:pt x="3389" y="2452"/>
                    </a:lnTo>
                    <a:lnTo>
                      <a:pt x="3438" y="2323"/>
                    </a:lnTo>
                    <a:lnTo>
                      <a:pt x="3476" y="2190"/>
                    </a:lnTo>
                    <a:lnTo>
                      <a:pt x="3505" y="2052"/>
                    </a:lnTo>
                    <a:lnTo>
                      <a:pt x="3522" y="1910"/>
                    </a:lnTo>
                    <a:lnTo>
                      <a:pt x="3528" y="1765"/>
                    </a:lnTo>
                    <a:lnTo>
                      <a:pt x="3522" y="1621"/>
                    </a:lnTo>
                    <a:lnTo>
                      <a:pt x="3505" y="1479"/>
                    </a:lnTo>
                    <a:lnTo>
                      <a:pt x="3476" y="1341"/>
                    </a:lnTo>
                    <a:lnTo>
                      <a:pt x="3438" y="1207"/>
                    </a:lnTo>
                    <a:lnTo>
                      <a:pt x="3389" y="1078"/>
                    </a:lnTo>
                    <a:lnTo>
                      <a:pt x="3331" y="954"/>
                    </a:lnTo>
                    <a:lnTo>
                      <a:pt x="3263" y="836"/>
                    </a:lnTo>
                    <a:lnTo>
                      <a:pt x="3187" y="723"/>
                    </a:lnTo>
                    <a:lnTo>
                      <a:pt x="3103" y="617"/>
                    </a:lnTo>
                    <a:lnTo>
                      <a:pt x="3011" y="517"/>
                    </a:lnTo>
                    <a:lnTo>
                      <a:pt x="2912" y="425"/>
                    </a:lnTo>
                    <a:lnTo>
                      <a:pt x="2805" y="341"/>
                    </a:lnTo>
                    <a:lnTo>
                      <a:pt x="2693" y="265"/>
                    </a:lnTo>
                    <a:lnTo>
                      <a:pt x="2574" y="197"/>
                    </a:lnTo>
                    <a:lnTo>
                      <a:pt x="2450" y="139"/>
                    </a:lnTo>
                    <a:lnTo>
                      <a:pt x="2321" y="90"/>
                    </a:lnTo>
                    <a:lnTo>
                      <a:pt x="2187" y="52"/>
                    </a:lnTo>
                    <a:lnTo>
                      <a:pt x="2050" y="23"/>
                    </a:lnTo>
                    <a:lnTo>
                      <a:pt x="1908" y="6"/>
                    </a:lnTo>
                    <a:lnTo>
                      <a:pt x="1764" y="0"/>
                    </a:lnTo>
                    <a:close/>
                  </a:path>
                </a:pathLst>
              </a:cu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grpSp>
        <p:grpSp>
          <p:nvGrpSpPr>
            <p:cNvPr id="16" name="Group 15">
              <a:extLst>
                <a:ext uri="{FF2B5EF4-FFF2-40B4-BE49-F238E27FC236}">
                  <a16:creationId xmlns:a16="http://schemas.microsoft.com/office/drawing/2014/main" id="{754BC700-B70C-0844-8087-766925BC4727}"/>
                </a:ext>
              </a:extLst>
            </p:cNvPr>
            <p:cNvGrpSpPr>
              <a:grpSpLocks/>
            </p:cNvGrpSpPr>
            <p:nvPr/>
          </p:nvGrpSpPr>
          <p:grpSpPr bwMode="auto">
            <a:xfrm>
              <a:off x="580" y="1367"/>
              <a:ext cx="8403" cy="7949"/>
              <a:chOff x="580" y="1367"/>
              <a:chExt cx="8403" cy="7949"/>
            </a:xfrm>
          </p:grpSpPr>
          <p:sp>
            <p:nvSpPr>
              <p:cNvPr id="17" name="Freeform 16">
                <a:extLst>
                  <a:ext uri="{FF2B5EF4-FFF2-40B4-BE49-F238E27FC236}">
                    <a16:creationId xmlns:a16="http://schemas.microsoft.com/office/drawing/2014/main" id="{D2B86EE2-40DA-4642-974A-387382B9C43C}"/>
                  </a:ext>
                </a:extLst>
              </p:cNvPr>
              <p:cNvSpPr>
                <a:spLocks/>
              </p:cNvSpPr>
              <p:nvPr/>
            </p:nvSpPr>
            <p:spPr bwMode="auto">
              <a:xfrm>
                <a:off x="4996" y="5785"/>
                <a:ext cx="3528" cy="3531"/>
              </a:xfrm>
              <a:custGeom>
                <a:avLst/>
                <a:gdLst>
                  <a:gd name="T0" fmla="+- 0 5001 4996"/>
                  <a:gd name="T1" fmla="*/ T0 w 3528"/>
                  <a:gd name="T2" fmla="+- 0 7406 5785"/>
                  <a:gd name="T3" fmla="*/ 7406 h 3531"/>
                  <a:gd name="T4" fmla="+- 0 5047 4996"/>
                  <a:gd name="T5" fmla="*/ T4 w 3528"/>
                  <a:gd name="T6" fmla="+- 0 7126 5785"/>
                  <a:gd name="T7" fmla="*/ 7126 h 3531"/>
                  <a:gd name="T8" fmla="+- 0 5134 4996"/>
                  <a:gd name="T9" fmla="*/ T8 w 3528"/>
                  <a:gd name="T10" fmla="+- 0 6863 5785"/>
                  <a:gd name="T11" fmla="*/ 6863 h 3531"/>
                  <a:gd name="T12" fmla="+- 0 5260 4996"/>
                  <a:gd name="T13" fmla="*/ T12 w 3528"/>
                  <a:gd name="T14" fmla="+- 0 6621 5785"/>
                  <a:gd name="T15" fmla="*/ 6621 h 3531"/>
                  <a:gd name="T16" fmla="+- 0 5420 4996"/>
                  <a:gd name="T17" fmla="*/ T16 w 3528"/>
                  <a:gd name="T18" fmla="+- 0 6402 5785"/>
                  <a:gd name="T19" fmla="*/ 6402 h 3531"/>
                  <a:gd name="T20" fmla="+- 0 5612 4996"/>
                  <a:gd name="T21" fmla="*/ T20 w 3528"/>
                  <a:gd name="T22" fmla="+- 0 6210 5785"/>
                  <a:gd name="T23" fmla="*/ 6210 h 3531"/>
                  <a:gd name="T24" fmla="+- 0 5830 4996"/>
                  <a:gd name="T25" fmla="*/ T24 w 3528"/>
                  <a:gd name="T26" fmla="+- 0 6050 5785"/>
                  <a:gd name="T27" fmla="*/ 6050 h 3531"/>
                  <a:gd name="T28" fmla="+- 0 6073 4996"/>
                  <a:gd name="T29" fmla="*/ T28 w 3528"/>
                  <a:gd name="T30" fmla="+- 0 5924 5785"/>
                  <a:gd name="T31" fmla="*/ 5924 h 3531"/>
                  <a:gd name="T32" fmla="+- 0 6336 4996"/>
                  <a:gd name="T33" fmla="*/ T32 w 3528"/>
                  <a:gd name="T34" fmla="+- 0 5837 5785"/>
                  <a:gd name="T35" fmla="*/ 5837 h 3531"/>
                  <a:gd name="T36" fmla="+- 0 6615 4996"/>
                  <a:gd name="T37" fmla="*/ T36 w 3528"/>
                  <a:gd name="T38" fmla="+- 0 5791 5785"/>
                  <a:gd name="T39" fmla="*/ 5791 h 3531"/>
                  <a:gd name="T40" fmla="+- 0 6904 4996"/>
                  <a:gd name="T41" fmla="*/ T40 w 3528"/>
                  <a:gd name="T42" fmla="+- 0 5791 5785"/>
                  <a:gd name="T43" fmla="*/ 5791 h 3531"/>
                  <a:gd name="T44" fmla="+- 0 7183 4996"/>
                  <a:gd name="T45" fmla="*/ T44 w 3528"/>
                  <a:gd name="T46" fmla="+- 0 5837 5785"/>
                  <a:gd name="T47" fmla="*/ 5837 h 3531"/>
                  <a:gd name="T48" fmla="+- 0 7446 4996"/>
                  <a:gd name="T49" fmla="*/ T48 w 3528"/>
                  <a:gd name="T50" fmla="+- 0 5924 5785"/>
                  <a:gd name="T51" fmla="*/ 5924 h 3531"/>
                  <a:gd name="T52" fmla="+- 0 7689 4996"/>
                  <a:gd name="T53" fmla="*/ T52 w 3528"/>
                  <a:gd name="T54" fmla="+- 0 6050 5785"/>
                  <a:gd name="T55" fmla="*/ 6050 h 3531"/>
                  <a:gd name="T56" fmla="+- 0 7908 4996"/>
                  <a:gd name="T57" fmla="*/ T56 w 3528"/>
                  <a:gd name="T58" fmla="+- 0 6210 5785"/>
                  <a:gd name="T59" fmla="*/ 6210 h 3531"/>
                  <a:gd name="T60" fmla="+- 0 8099 4996"/>
                  <a:gd name="T61" fmla="*/ T60 w 3528"/>
                  <a:gd name="T62" fmla="+- 0 6402 5785"/>
                  <a:gd name="T63" fmla="*/ 6402 h 3531"/>
                  <a:gd name="T64" fmla="+- 0 8259 4996"/>
                  <a:gd name="T65" fmla="*/ T64 w 3528"/>
                  <a:gd name="T66" fmla="+- 0 6621 5785"/>
                  <a:gd name="T67" fmla="*/ 6621 h 3531"/>
                  <a:gd name="T68" fmla="+- 0 8385 4996"/>
                  <a:gd name="T69" fmla="*/ T68 w 3528"/>
                  <a:gd name="T70" fmla="+- 0 6863 5785"/>
                  <a:gd name="T71" fmla="*/ 6863 h 3531"/>
                  <a:gd name="T72" fmla="+- 0 8472 4996"/>
                  <a:gd name="T73" fmla="*/ T72 w 3528"/>
                  <a:gd name="T74" fmla="+- 0 7126 5785"/>
                  <a:gd name="T75" fmla="*/ 7126 h 3531"/>
                  <a:gd name="T76" fmla="+- 0 8518 4996"/>
                  <a:gd name="T77" fmla="*/ T76 w 3528"/>
                  <a:gd name="T78" fmla="+- 0 7406 5785"/>
                  <a:gd name="T79" fmla="*/ 7406 h 3531"/>
                  <a:gd name="T80" fmla="+- 0 8518 4996"/>
                  <a:gd name="T81" fmla="*/ T80 w 3528"/>
                  <a:gd name="T82" fmla="+- 0 7695 5785"/>
                  <a:gd name="T83" fmla="*/ 7695 h 3531"/>
                  <a:gd name="T84" fmla="+- 0 8472 4996"/>
                  <a:gd name="T85" fmla="*/ T84 w 3528"/>
                  <a:gd name="T86" fmla="+- 0 7975 5785"/>
                  <a:gd name="T87" fmla="*/ 7975 h 3531"/>
                  <a:gd name="T88" fmla="+- 0 8385 4996"/>
                  <a:gd name="T89" fmla="*/ T88 w 3528"/>
                  <a:gd name="T90" fmla="+- 0 8237 5785"/>
                  <a:gd name="T91" fmla="*/ 8237 h 3531"/>
                  <a:gd name="T92" fmla="+- 0 8259 4996"/>
                  <a:gd name="T93" fmla="*/ T92 w 3528"/>
                  <a:gd name="T94" fmla="+- 0 8480 5785"/>
                  <a:gd name="T95" fmla="*/ 8480 h 3531"/>
                  <a:gd name="T96" fmla="+- 0 8099 4996"/>
                  <a:gd name="T97" fmla="*/ T96 w 3528"/>
                  <a:gd name="T98" fmla="+- 0 8699 5785"/>
                  <a:gd name="T99" fmla="*/ 8699 h 3531"/>
                  <a:gd name="T100" fmla="+- 0 7908 4996"/>
                  <a:gd name="T101" fmla="*/ T100 w 3528"/>
                  <a:gd name="T102" fmla="+- 0 8891 5785"/>
                  <a:gd name="T103" fmla="*/ 8891 h 3531"/>
                  <a:gd name="T104" fmla="+- 0 7689 4996"/>
                  <a:gd name="T105" fmla="*/ T104 w 3528"/>
                  <a:gd name="T106" fmla="+- 0 9051 5785"/>
                  <a:gd name="T107" fmla="*/ 9051 h 3531"/>
                  <a:gd name="T108" fmla="+- 0 7446 4996"/>
                  <a:gd name="T109" fmla="*/ T108 w 3528"/>
                  <a:gd name="T110" fmla="+- 0 9177 5785"/>
                  <a:gd name="T111" fmla="*/ 9177 h 3531"/>
                  <a:gd name="T112" fmla="+- 0 7183 4996"/>
                  <a:gd name="T113" fmla="*/ T112 w 3528"/>
                  <a:gd name="T114" fmla="+- 0 9264 5785"/>
                  <a:gd name="T115" fmla="*/ 9264 h 3531"/>
                  <a:gd name="T116" fmla="+- 0 6904 4996"/>
                  <a:gd name="T117" fmla="*/ T116 w 3528"/>
                  <a:gd name="T118" fmla="+- 0 9310 5785"/>
                  <a:gd name="T119" fmla="*/ 9310 h 3531"/>
                  <a:gd name="T120" fmla="+- 0 6615 4996"/>
                  <a:gd name="T121" fmla="*/ T120 w 3528"/>
                  <a:gd name="T122" fmla="+- 0 9310 5785"/>
                  <a:gd name="T123" fmla="*/ 9310 h 3531"/>
                  <a:gd name="T124" fmla="+- 0 6336 4996"/>
                  <a:gd name="T125" fmla="*/ T124 w 3528"/>
                  <a:gd name="T126" fmla="+- 0 9264 5785"/>
                  <a:gd name="T127" fmla="*/ 9264 h 3531"/>
                  <a:gd name="T128" fmla="+- 0 6073 4996"/>
                  <a:gd name="T129" fmla="*/ T128 w 3528"/>
                  <a:gd name="T130" fmla="+- 0 9177 5785"/>
                  <a:gd name="T131" fmla="*/ 9177 h 3531"/>
                  <a:gd name="T132" fmla="+- 0 5830 4996"/>
                  <a:gd name="T133" fmla="*/ T132 w 3528"/>
                  <a:gd name="T134" fmla="+- 0 9051 5785"/>
                  <a:gd name="T135" fmla="*/ 9051 h 3531"/>
                  <a:gd name="T136" fmla="+- 0 5612 4996"/>
                  <a:gd name="T137" fmla="*/ T136 w 3528"/>
                  <a:gd name="T138" fmla="+- 0 8891 5785"/>
                  <a:gd name="T139" fmla="*/ 8891 h 3531"/>
                  <a:gd name="T140" fmla="+- 0 5420 4996"/>
                  <a:gd name="T141" fmla="*/ T140 w 3528"/>
                  <a:gd name="T142" fmla="+- 0 8699 5785"/>
                  <a:gd name="T143" fmla="*/ 8699 h 3531"/>
                  <a:gd name="T144" fmla="+- 0 5260 4996"/>
                  <a:gd name="T145" fmla="*/ T144 w 3528"/>
                  <a:gd name="T146" fmla="+- 0 8480 5785"/>
                  <a:gd name="T147" fmla="*/ 8480 h 3531"/>
                  <a:gd name="T148" fmla="+- 0 5134 4996"/>
                  <a:gd name="T149" fmla="*/ T148 w 3528"/>
                  <a:gd name="T150" fmla="+- 0 8237 5785"/>
                  <a:gd name="T151" fmla="*/ 8237 h 3531"/>
                  <a:gd name="T152" fmla="+- 0 5047 4996"/>
                  <a:gd name="T153" fmla="*/ T152 w 3528"/>
                  <a:gd name="T154" fmla="+- 0 7975 5785"/>
                  <a:gd name="T155" fmla="*/ 7975 h 3531"/>
                  <a:gd name="T156" fmla="+- 0 5001 4996"/>
                  <a:gd name="T157" fmla="*/ T156 w 3528"/>
                  <a:gd name="T158" fmla="+- 0 7695 5785"/>
                  <a:gd name="T159" fmla="*/ 7695 h 3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528" h="3531">
                    <a:moveTo>
                      <a:pt x="0" y="1765"/>
                    </a:moveTo>
                    <a:lnTo>
                      <a:pt x="5" y="1621"/>
                    </a:lnTo>
                    <a:lnTo>
                      <a:pt x="23" y="1479"/>
                    </a:lnTo>
                    <a:lnTo>
                      <a:pt x="51" y="1341"/>
                    </a:lnTo>
                    <a:lnTo>
                      <a:pt x="90" y="1207"/>
                    </a:lnTo>
                    <a:lnTo>
                      <a:pt x="138" y="1078"/>
                    </a:lnTo>
                    <a:lnTo>
                      <a:pt x="197" y="954"/>
                    </a:lnTo>
                    <a:lnTo>
                      <a:pt x="264" y="836"/>
                    </a:lnTo>
                    <a:lnTo>
                      <a:pt x="340" y="723"/>
                    </a:lnTo>
                    <a:lnTo>
                      <a:pt x="424" y="617"/>
                    </a:lnTo>
                    <a:lnTo>
                      <a:pt x="516" y="517"/>
                    </a:lnTo>
                    <a:lnTo>
                      <a:pt x="616" y="425"/>
                    </a:lnTo>
                    <a:lnTo>
                      <a:pt x="722" y="341"/>
                    </a:lnTo>
                    <a:lnTo>
                      <a:pt x="834" y="265"/>
                    </a:lnTo>
                    <a:lnTo>
                      <a:pt x="953" y="197"/>
                    </a:lnTo>
                    <a:lnTo>
                      <a:pt x="1077" y="139"/>
                    </a:lnTo>
                    <a:lnTo>
                      <a:pt x="1206" y="90"/>
                    </a:lnTo>
                    <a:lnTo>
                      <a:pt x="1340" y="52"/>
                    </a:lnTo>
                    <a:lnTo>
                      <a:pt x="1477" y="23"/>
                    </a:lnTo>
                    <a:lnTo>
                      <a:pt x="1619" y="6"/>
                    </a:lnTo>
                    <a:lnTo>
                      <a:pt x="1764" y="0"/>
                    </a:lnTo>
                    <a:lnTo>
                      <a:pt x="1908" y="6"/>
                    </a:lnTo>
                    <a:lnTo>
                      <a:pt x="2050" y="23"/>
                    </a:lnTo>
                    <a:lnTo>
                      <a:pt x="2187" y="52"/>
                    </a:lnTo>
                    <a:lnTo>
                      <a:pt x="2321" y="90"/>
                    </a:lnTo>
                    <a:lnTo>
                      <a:pt x="2450" y="139"/>
                    </a:lnTo>
                    <a:lnTo>
                      <a:pt x="2574" y="197"/>
                    </a:lnTo>
                    <a:lnTo>
                      <a:pt x="2693" y="265"/>
                    </a:lnTo>
                    <a:lnTo>
                      <a:pt x="2805" y="341"/>
                    </a:lnTo>
                    <a:lnTo>
                      <a:pt x="2912" y="425"/>
                    </a:lnTo>
                    <a:lnTo>
                      <a:pt x="3011" y="517"/>
                    </a:lnTo>
                    <a:lnTo>
                      <a:pt x="3103" y="617"/>
                    </a:lnTo>
                    <a:lnTo>
                      <a:pt x="3187" y="723"/>
                    </a:lnTo>
                    <a:lnTo>
                      <a:pt x="3263" y="836"/>
                    </a:lnTo>
                    <a:lnTo>
                      <a:pt x="3331" y="954"/>
                    </a:lnTo>
                    <a:lnTo>
                      <a:pt x="3389" y="1078"/>
                    </a:lnTo>
                    <a:lnTo>
                      <a:pt x="3438" y="1207"/>
                    </a:lnTo>
                    <a:lnTo>
                      <a:pt x="3476" y="1341"/>
                    </a:lnTo>
                    <a:lnTo>
                      <a:pt x="3505" y="1479"/>
                    </a:lnTo>
                    <a:lnTo>
                      <a:pt x="3522" y="1621"/>
                    </a:lnTo>
                    <a:lnTo>
                      <a:pt x="3528" y="1765"/>
                    </a:lnTo>
                    <a:lnTo>
                      <a:pt x="3522" y="1910"/>
                    </a:lnTo>
                    <a:lnTo>
                      <a:pt x="3505" y="2052"/>
                    </a:lnTo>
                    <a:lnTo>
                      <a:pt x="3476" y="2190"/>
                    </a:lnTo>
                    <a:lnTo>
                      <a:pt x="3438" y="2323"/>
                    </a:lnTo>
                    <a:lnTo>
                      <a:pt x="3389" y="2452"/>
                    </a:lnTo>
                    <a:lnTo>
                      <a:pt x="3331" y="2577"/>
                    </a:lnTo>
                    <a:lnTo>
                      <a:pt x="3263" y="2695"/>
                    </a:lnTo>
                    <a:lnTo>
                      <a:pt x="3187" y="2808"/>
                    </a:lnTo>
                    <a:lnTo>
                      <a:pt x="3103" y="2914"/>
                    </a:lnTo>
                    <a:lnTo>
                      <a:pt x="3011" y="3014"/>
                    </a:lnTo>
                    <a:lnTo>
                      <a:pt x="2912" y="3106"/>
                    </a:lnTo>
                    <a:lnTo>
                      <a:pt x="2805" y="3190"/>
                    </a:lnTo>
                    <a:lnTo>
                      <a:pt x="2693" y="3266"/>
                    </a:lnTo>
                    <a:lnTo>
                      <a:pt x="2574" y="3334"/>
                    </a:lnTo>
                    <a:lnTo>
                      <a:pt x="2450" y="3392"/>
                    </a:lnTo>
                    <a:lnTo>
                      <a:pt x="2321" y="3441"/>
                    </a:lnTo>
                    <a:lnTo>
                      <a:pt x="2187" y="3479"/>
                    </a:lnTo>
                    <a:lnTo>
                      <a:pt x="2050" y="3507"/>
                    </a:lnTo>
                    <a:lnTo>
                      <a:pt x="1908" y="3525"/>
                    </a:lnTo>
                    <a:lnTo>
                      <a:pt x="1764" y="3531"/>
                    </a:lnTo>
                    <a:lnTo>
                      <a:pt x="1619" y="3525"/>
                    </a:lnTo>
                    <a:lnTo>
                      <a:pt x="1477" y="3507"/>
                    </a:lnTo>
                    <a:lnTo>
                      <a:pt x="1340" y="3479"/>
                    </a:lnTo>
                    <a:lnTo>
                      <a:pt x="1206" y="3441"/>
                    </a:lnTo>
                    <a:lnTo>
                      <a:pt x="1077" y="3392"/>
                    </a:lnTo>
                    <a:lnTo>
                      <a:pt x="953" y="3334"/>
                    </a:lnTo>
                    <a:lnTo>
                      <a:pt x="834" y="3266"/>
                    </a:lnTo>
                    <a:lnTo>
                      <a:pt x="722" y="3190"/>
                    </a:lnTo>
                    <a:lnTo>
                      <a:pt x="616" y="3106"/>
                    </a:lnTo>
                    <a:lnTo>
                      <a:pt x="516" y="3014"/>
                    </a:lnTo>
                    <a:lnTo>
                      <a:pt x="424" y="2914"/>
                    </a:lnTo>
                    <a:lnTo>
                      <a:pt x="340" y="2808"/>
                    </a:lnTo>
                    <a:lnTo>
                      <a:pt x="264" y="2695"/>
                    </a:lnTo>
                    <a:lnTo>
                      <a:pt x="197" y="2577"/>
                    </a:lnTo>
                    <a:lnTo>
                      <a:pt x="138" y="2452"/>
                    </a:lnTo>
                    <a:lnTo>
                      <a:pt x="90" y="2323"/>
                    </a:lnTo>
                    <a:lnTo>
                      <a:pt x="51" y="2190"/>
                    </a:lnTo>
                    <a:lnTo>
                      <a:pt x="23" y="2052"/>
                    </a:lnTo>
                    <a:lnTo>
                      <a:pt x="5" y="1910"/>
                    </a:lnTo>
                    <a:lnTo>
                      <a:pt x="0" y="1765"/>
                    </a:lnTo>
                    <a:close/>
                  </a:path>
                </a:pathLst>
              </a:custGeom>
              <a:noFill/>
              <a:ln w="1981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18" name="Text Box 27">
                <a:extLst>
                  <a:ext uri="{FF2B5EF4-FFF2-40B4-BE49-F238E27FC236}">
                    <a16:creationId xmlns:a16="http://schemas.microsoft.com/office/drawing/2014/main" id="{DD521E80-CC75-7740-BB7F-4999FB5D0448}"/>
                  </a:ext>
                </a:extLst>
              </p:cNvPr>
              <p:cNvSpPr txBox="1">
                <a:spLocks noChangeArrowheads="1"/>
              </p:cNvSpPr>
              <p:nvPr/>
            </p:nvSpPr>
            <p:spPr bwMode="auto">
              <a:xfrm>
                <a:off x="3616" y="1367"/>
                <a:ext cx="2254" cy="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0" marR="0" algn="ctr">
                  <a:lnSpc>
                    <a:spcPts val="2120"/>
                  </a:lnSpc>
                  <a:spcBef>
                    <a:spcPts val="0"/>
                  </a:spcBef>
                  <a:spcAft>
                    <a:spcPts val="0"/>
                  </a:spcAft>
                </a:pPr>
                <a:r>
                  <a:rPr lang="en-US" sz="2200">
                    <a:effectLst/>
                    <a:latin typeface="Times New Roman" panose="02020603050405020304" pitchFamily="18" charset="0"/>
                    <a:ea typeface="Calibri" panose="020F0502020204030204" pitchFamily="34" charset="0"/>
                  </a:rPr>
                  <a:t>Ass</a:t>
                </a:r>
                <a:r>
                  <a:rPr lang="en-US" sz="2200" spc="-10">
                    <a:effectLst/>
                    <a:latin typeface="Times New Roman" panose="02020603050405020304" pitchFamily="18" charset="0"/>
                    <a:ea typeface="Calibri" panose="020F0502020204030204" pitchFamily="34" charset="0"/>
                  </a:rPr>
                  <a:t>e</a:t>
                </a:r>
                <a:r>
                  <a:rPr lang="en-US" sz="2200">
                    <a:effectLst/>
                    <a:latin typeface="Times New Roman" panose="02020603050405020304" pitchFamily="18" charset="0"/>
                    <a:ea typeface="Calibri" panose="020F0502020204030204" pitchFamily="34" charset="0"/>
                  </a:rPr>
                  <a:t>ssor</a:t>
                </a:r>
                <a:r>
                  <a:rPr lang="en-US" sz="2200" spc="25">
                    <a:effectLst/>
                    <a:latin typeface="Times New Roman" panose="02020603050405020304" pitchFamily="18" charset="0"/>
                    <a:ea typeface="Calibri" panose="020F0502020204030204" pitchFamily="34" charset="0"/>
                  </a:rPr>
                  <a:t> </a:t>
                </a:r>
                <a:r>
                  <a:rPr lang="en-US" sz="2200">
                    <a:effectLst/>
                    <a:latin typeface="Times New Roman" panose="02020603050405020304" pitchFamily="18" charset="0"/>
                    <a:ea typeface="Calibri" panose="020F0502020204030204" pitchFamily="34" charset="0"/>
                  </a:rPr>
                  <a:t>of Learni</a:t>
                </a:r>
                <a:r>
                  <a:rPr lang="en-US" sz="2200" spc="5">
                    <a:effectLst/>
                    <a:latin typeface="Times New Roman" panose="02020603050405020304" pitchFamily="18" charset="0"/>
                    <a:ea typeface="Calibri" panose="020F0502020204030204" pitchFamily="34" charset="0"/>
                  </a:rPr>
                  <a:t>n</a:t>
                </a:r>
                <a:r>
                  <a:rPr lang="en-US" sz="2200">
                    <a:effectLst/>
                    <a:latin typeface="Times New Roman" panose="02020603050405020304" pitchFamily="18" charset="0"/>
                    <a:ea typeface="Calibri" panose="020F0502020204030204" pitchFamily="34" charset="0"/>
                  </a:rPr>
                  <a:t>g</a:t>
                </a:r>
                <a:endParaRPr lang="en-US" sz="1200">
                  <a:effectLst/>
                  <a:latin typeface="Times New Roman" panose="02020603050405020304" pitchFamily="18" charset="0"/>
                  <a:ea typeface="Calibri" panose="020F0502020204030204" pitchFamily="34" charset="0"/>
                </a:endParaRPr>
              </a:p>
            </p:txBody>
          </p:sp>
          <p:sp>
            <p:nvSpPr>
              <p:cNvPr id="19" name="Text Box 28">
                <a:extLst>
                  <a:ext uri="{FF2B5EF4-FFF2-40B4-BE49-F238E27FC236}">
                    <a16:creationId xmlns:a16="http://schemas.microsoft.com/office/drawing/2014/main" id="{59C6E458-843E-E54A-ADB2-662E0692BF7A}"/>
                  </a:ext>
                </a:extLst>
              </p:cNvPr>
              <p:cNvSpPr txBox="1">
                <a:spLocks noChangeArrowheads="1"/>
              </p:cNvSpPr>
              <p:nvPr/>
            </p:nvSpPr>
            <p:spPr bwMode="auto">
              <a:xfrm>
                <a:off x="580" y="3487"/>
                <a:ext cx="2281"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0" marR="0" algn="ctr">
                  <a:lnSpc>
                    <a:spcPts val="2120"/>
                  </a:lnSpc>
                  <a:spcBef>
                    <a:spcPts val="0"/>
                  </a:spcBef>
                  <a:spcAft>
                    <a:spcPts val="0"/>
                  </a:spcAft>
                </a:pPr>
                <a:r>
                  <a:rPr lang="en-US" sz="2200">
                    <a:effectLst/>
                    <a:latin typeface="Times New Roman" panose="02020603050405020304" pitchFamily="18" charset="0"/>
                    <a:ea typeface="Calibri" panose="020F0502020204030204" pitchFamily="34" charset="0"/>
                  </a:rPr>
                  <a:t>Facilitator</a:t>
                </a:r>
                <a:endParaRPr lang="en-US" sz="1200">
                  <a:effectLst/>
                  <a:latin typeface="Times New Roman" panose="02020603050405020304" pitchFamily="18" charset="0"/>
                  <a:ea typeface="Calibri" panose="020F0502020204030204" pitchFamily="34" charset="0"/>
                </a:endParaRPr>
              </a:p>
              <a:p>
                <a:pPr marL="0" marR="0" algn="ctr">
                  <a:lnSpc>
                    <a:spcPts val="2360"/>
                  </a:lnSpc>
                  <a:spcBef>
                    <a:spcPts val="0"/>
                  </a:spcBef>
                  <a:spcAft>
                    <a:spcPts val="0"/>
                  </a:spcAft>
                </a:pPr>
                <a:r>
                  <a:rPr lang="en-US" sz="2200">
                    <a:effectLst/>
                    <a:latin typeface="Times New Roman" panose="02020603050405020304" pitchFamily="18" charset="0"/>
                    <a:ea typeface="Calibri" panose="020F0502020204030204" pitchFamily="34" charset="0"/>
                  </a:rPr>
                  <a:t>of Learning</a:t>
                </a:r>
                <a:endParaRPr lang="en-US" sz="1200">
                  <a:effectLst/>
                  <a:latin typeface="Times New Roman" panose="02020603050405020304" pitchFamily="18" charset="0"/>
                  <a:ea typeface="Calibri" panose="020F0502020204030204" pitchFamily="34" charset="0"/>
                </a:endParaRPr>
              </a:p>
            </p:txBody>
          </p:sp>
          <p:sp>
            <p:nvSpPr>
              <p:cNvPr id="20" name="Text Box 29">
                <a:extLst>
                  <a:ext uri="{FF2B5EF4-FFF2-40B4-BE49-F238E27FC236}">
                    <a16:creationId xmlns:a16="http://schemas.microsoft.com/office/drawing/2014/main" id="{DF0588B3-3026-7E4C-A1F9-B6E8EBBE1094}"/>
                  </a:ext>
                </a:extLst>
              </p:cNvPr>
              <p:cNvSpPr txBox="1">
                <a:spLocks noChangeArrowheads="1"/>
              </p:cNvSpPr>
              <p:nvPr/>
            </p:nvSpPr>
            <p:spPr bwMode="auto">
              <a:xfrm>
                <a:off x="6902" y="3553"/>
                <a:ext cx="2081"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0" marR="0" indent="62230">
                  <a:lnSpc>
                    <a:spcPts val="2120"/>
                  </a:lnSpc>
                  <a:spcBef>
                    <a:spcPts val="0"/>
                  </a:spcBef>
                  <a:spcAft>
                    <a:spcPts val="0"/>
                  </a:spcAft>
                </a:pPr>
                <a:r>
                  <a:rPr lang="en-US" sz="2200">
                    <a:effectLst/>
                    <a:latin typeface="Times New Roman" panose="02020603050405020304" pitchFamily="18" charset="0"/>
                    <a:ea typeface="Calibri" panose="020F0502020204030204" pitchFamily="34" charset="0"/>
                  </a:rPr>
                  <a:t>Resource</a:t>
                </a:r>
                <a:endParaRPr lang="en-US" sz="1200">
                  <a:effectLst/>
                  <a:latin typeface="Times New Roman" panose="02020603050405020304" pitchFamily="18" charset="0"/>
                  <a:ea typeface="Calibri" panose="020F0502020204030204" pitchFamily="34" charset="0"/>
                </a:endParaRPr>
              </a:p>
              <a:p>
                <a:pPr marL="0" marR="0">
                  <a:lnSpc>
                    <a:spcPts val="2360"/>
                  </a:lnSpc>
                  <a:spcBef>
                    <a:spcPts val="0"/>
                  </a:spcBef>
                  <a:spcAft>
                    <a:spcPts val="0"/>
                  </a:spcAft>
                </a:pPr>
                <a:r>
                  <a:rPr lang="en-US" sz="2200">
                    <a:effectLst/>
                    <a:latin typeface="Times New Roman" panose="02020603050405020304" pitchFamily="18" charset="0"/>
                    <a:ea typeface="Calibri" panose="020F0502020204030204" pitchFamily="34" charset="0"/>
                  </a:rPr>
                  <a:t>Develo</a:t>
                </a:r>
                <a:r>
                  <a:rPr lang="en-US" sz="2200" spc="5">
                    <a:effectLst/>
                    <a:latin typeface="Times New Roman" panose="02020603050405020304" pitchFamily="18" charset="0"/>
                    <a:ea typeface="Calibri" panose="020F0502020204030204" pitchFamily="34" charset="0"/>
                  </a:rPr>
                  <a:t>p</a:t>
                </a:r>
                <a:r>
                  <a:rPr lang="en-US" sz="2200">
                    <a:effectLst/>
                    <a:latin typeface="Times New Roman" panose="02020603050405020304" pitchFamily="18" charset="0"/>
                    <a:ea typeface="Calibri" panose="020F0502020204030204" pitchFamily="34" charset="0"/>
                  </a:rPr>
                  <a:t>er</a:t>
                </a:r>
                <a:endParaRPr lang="en-US" sz="1200">
                  <a:effectLst/>
                  <a:latin typeface="Times New Roman" panose="02020603050405020304" pitchFamily="18" charset="0"/>
                  <a:ea typeface="Calibri" panose="020F0502020204030204" pitchFamily="34" charset="0"/>
                </a:endParaRPr>
              </a:p>
            </p:txBody>
          </p:sp>
          <p:sp>
            <p:nvSpPr>
              <p:cNvPr id="21" name="Text Box 30">
                <a:extLst>
                  <a:ext uri="{FF2B5EF4-FFF2-40B4-BE49-F238E27FC236}">
                    <a16:creationId xmlns:a16="http://schemas.microsoft.com/office/drawing/2014/main" id="{D0EB2870-7D0E-6143-A6D5-3634EC9E5A51}"/>
                  </a:ext>
                </a:extLst>
              </p:cNvPr>
              <p:cNvSpPr txBox="1">
                <a:spLocks noChangeArrowheads="1"/>
              </p:cNvSpPr>
              <p:nvPr/>
            </p:nvSpPr>
            <p:spPr bwMode="auto">
              <a:xfrm>
                <a:off x="3766" y="4657"/>
                <a:ext cx="2778" cy="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0" marR="0">
                  <a:lnSpc>
                    <a:spcPts val="2195"/>
                  </a:lnSpc>
                  <a:spcBef>
                    <a:spcPts val="0"/>
                  </a:spcBef>
                  <a:spcAft>
                    <a:spcPts val="0"/>
                  </a:spcAft>
                </a:pPr>
                <a:r>
                  <a:rPr lang="en-US" sz="2200">
                    <a:effectLst/>
                    <a:latin typeface="Times New Roman" panose="02020603050405020304" pitchFamily="18" charset="0"/>
                    <a:ea typeface="Calibri" panose="020F0502020204030204" pitchFamily="34" charset="0"/>
                  </a:rPr>
                  <a:t>Role</a:t>
                </a:r>
                <a:r>
                  <a:rPr lang="en-US" sz="2200" spc="-5">
                    <a:effectLst/>
                    <a:latin typeface="Times New Roman" panose="02020603050405020304" pitchFamily="18" charset="0"/>
                    <a:ea typeface="Calibri" panose="020F0502020204030204" pitchFamily="34" charset="0"/>
                  </a:rPr>
                  <a:t> </a:t>
                </a:r>
                <a:r>
                  <a:rPr lang="en-US" sz="2200">
                    <a:effectLst/>
                    <a:latin typeface="Times New Roman" panose="02020603050405020304" pitchFamily="18" charset="0"/>
                    <a:ea typeface="Calibri" panose="020F0502020204030204" pitchFamily="34" charset="0"/>
                  </a:rPr>
                  <a:t>M</a:t>
                </a:r>
                <a:r>
                  <a:rPr lang="en-US" sz="2200" spc="5">
                    <a:effectLst/>
                    <a:latin typeface="Times New Roman" panose="02020603050405020304" pitchFamily="18" charset="0"/>
                    <a:ea typeface="Calibri" panose="020F0502020204030204" pitchFamily="34" charset="0"/>
                  </a:rPr>
                  <a:t>o</a:t>
                </a:r>
                <a:r>
                  <a:rPr lang="en-US" sz="2200">
                    <a:effectLst/>
                    <a:latin typeface="Times New Roman" panose="02020603050405020304" pitchFamily="18" charset="0"/>
                    <a:ea typeface="Calibri" panose="020F0502020204030204" pitchFamily="34" charset="0"/>
                  </a:rPr>
                  <a:t>del</a:t>
                </a:r>
                <a:endParaRPr lang="en-US" sz="1200">
                  <a:effectLst/>
                  <a:latin typeface="Times New Roman" panose="02020603050405020304" pitchFamily="18" charset="0"/>
                  <a:ea typeface="Calibri" panose="020F0502020204030204" pitchFamily="34" charset="0"/>
                </a:endParaRPr>
              </a:p>
            </p:txBody>
          </p:sp>
          <p:sp>
            <p:nvSpPr>
              <p:cNvPr id="22" name="Text Box 31">
                <a:extLst>
                  <a:ext uri="{FF2B5EF4-FFF2-40B4-BE49-F238E27FC236}">
                    <a16:creationId xmlns:a16="http://schemas.microsoft.com/office/drawing/2014/main" id="{65871236-D3D7-414E-9B2D-E217FDA19DA0}"/>
                  </a:ext>
                </a:extLst>
              </p:cNvPr>
              <p:cNvSpPr txBox="1">
                <a:spLocks noChangeArrowheads="1"/>
              </p:cNvSpPr>
              <p:nvPr/>
            </p:nvSpPr>
            <p:spPr bwMode="auto">
              <a:xfrm>
                <a:off x="2287" y="7388"/>
                <a:ext cx="196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0" marR="0">
                  <a:lnSpc>
                    <a:spcPts val="2195"/>
                  </a:lnSpc>
                  <a:spcBef>
                    <a:spcPts val="0"/>
                  </a:spcBef>
                  <a:spcAft>
                    <a:spcPts val="0"/>
                  </a:spcAft>
                </a:pPr>
                <a:r>
                  <a:rPr lang="en-US" sz="2200">
                    <a:effectLst/>
                    <a:latin typeface="Times New Roman" panose="02020603050405020304" pitchFamily="18" charset="0"/>
                    <a:ea typeface="Calibri" panose="020F0502020204030204" pitchFamily="34" charset="0"/>
                  </a:rPr>
                  <a:t>Planner</a:t>
                </a:r>
                <a:endParaRPr lang="en-US" sz="1200">
                  <a:effectLst/>
                  <a:latin typeface="Times New Roman" panose="02020603050405020304" pitchFamily="18" charset="0"/>
                  <a:ea typeface="Calibri" panose="020F0502020204030204" pitchFamily="34" charset="0"/>
                </a:endParaRPr>
              </a:p>
            </p:txBody>
          </p:sp>
          <p:sp>
            <p:nvSpPr>
              <p:cNvPr id="23" name="Text Box 32">
                <a:extLst>
                  <a:ext uri="{FF2B5EF4-FFF2-40B4-BE49-F238E27FC236}">
                    <a16:creationId xmlns:a16="http://schemas.microsoft.com/office/drawing/2014/main" id="{4EBDC53F-AD3F-5546-A486-260D6852BE09}"/>
                  </a:ext>
                </a:extLst>
              </p:cNvPr>
              <p:cNvSpPr txBox="1">
                <a:spLocks noChangeArrowheads="1"/>
              </p:cNvSpPr>
              <p:nvPr/>
            </p:nvSpPr>
            <p:spPr bwMode="auto">
              <a:xfrm>
                <a:off x="5511" y="7080"/>
                <a:ext cx="2554"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0" marR="0" algn="ctr">
                  <a:lnSpc>
                    <a:spcPts val="2120"/>
                  </a:lnSpc>
                  <a:spcBef>
                    <a:spcPts val="0"/>
                  </a:spcBef>
                  <a:spcAft>
                    <a:spcPts val="0"/>
                  </a:spcAft>
                </a:pPr>
                <a:r>
                  <a:rPr lang="en-US" sz="2200">
                    <a:effectLst/>
                    <a:latin typeface="Times New Roman" panose="02020603050405020304" pitchFamily="18" charset="0"/>
                    <a:ea typeface="Calibri" panose="020F0502020204030204" pitchFamily="34" charset="0"/>
                  </a:rPr>
                  <a:t>Inf</a:t>
                </a:r>
                <a:r>
                  <a:rPr lang="en-US" sz="2200" spc="5">
                    <a:effectLst/>
                    <a:latin typeface="Times New Roman" panose="02020603050405020304" pitchFamily="18" charset="0"/>
                    <a:ea typeface="Calibri" panose="020F0502020204030204" pitchFamily="34" charset="0"/>
                  </a:rPr>
                  <a:t>o</a:t>
                </a:r>
                <a:r>
                  <a:rPr lang="en-US" sz="2200">
                    <a:effectLst/>
                    <a:latin typeface="Times New Roman" panose="02020603050405020304" pitchFamily="18" charset="0"/>
                    <a:ea typeface="Calibri" panose="020F0502020204030204" pitchFamily="34" charset="0"/>
                  </a:rPr>
                  <a:t>r</a:t>
                </a:r>
                <a:r>
                  <a:rPr lang="en-US" sz="2200" spc="-20">
                    <a:effectLst/>
                    <a:latin typeface="Times New Roman" panose="02020603050405020304" pitchFamily="18" charset="0"/>
                    <a:ea typeface="Calibri" panose="020F0502020204030204" pitchFamily="34" charset="0"/>
                  </a:rPr>
                  <a:t>m</a:t>
                </a:r>
                <a:r>
                  <a:rPr lang="en-US" sz="2200">
                    <a:effectLst/>
                    <a:latin typeface="Times New Roman" panose="02020603050405020304" pitchFamily="18" charset="0"/>
                    <a:ea typeface="Calibri" panose="020F0502020204030204" pitchFamily="34" charset="0"/>
                  </a:rPr>
                  <a:t>ation</a:t>
                </a:r>
                <a:endParaRPr lang="en-US" sz="1200">
                  <a:effectLst/>
                  <a:latin typeface="Times New Roman" panose="02020603050405020304" pitchFamily="18" charset="0"/>
                  <a:ea typeface="Calibri" panose="020F0502020204030204" pitchFamily="34" charset="0"/>
                </a:endParaRPr>
              </a:p>
              <a:p>
                <a:pPr marL="1270" marR="0" algn="ctr">
                  <a:lnSpc>
                    <a:spcPts val="2360"/>
                  </a:lnSpc>
                  <a:spcBef>
                    <a:spcPts val="0"/>
                  </a:spcBef>
                  <a:spcAft>
                    <a:spcPts val="0"/>
                  </a:spcAft>
                </a:pPr>
                <a:r>
                  <a:rPr lang="en-US" sz="2200">
                    <a:effectLst/>
                    <a:latin typeface="Times New Roman" panose="02020603050405020304" pitchFamily="18" charset="0"/>
                    <a:ea typeface="Calibri" panose="020F0502020204030204" pitchFamily="34" charset="0"/>
                  </a:rPr>
                  <a:t>Pr</a:t>
                </a:r>
                <a:r>
                  <a:rPr lang="en-US" sz="2200" spc="5">
                    <a:effectLst/>
                    <a:latin typeface="Times New Roman" panose="02020603050405020304" pitchFamily="18" charset="0"/>
                    <a:ea typeface="Calibri" panose="020F0502020204030204" pitchFamily="34" charset="0"/>
                  </a:rPr>
                  <a:t>o</a:t>
                </a:r>
                <a:r>
                  <a:rPr lang="en-US" sz="2200">
                    <a:effectLst/>
                    <a:latin typeface="Times New Roman" panose="02020603050405020304" pitchFamily="18" charset="0"/>
                    <a:ea typeface="Calibri" panose="020F0502020204030204" pitchFamily="34" charset="0"/>
                  </a:rPr>
                  <a:t>vider</a:t>
                </a:r>
                <a:endParaRPr lang="en-US" sz="1200">
                  <a:effectLst/>
                  <a:latin typeface="Times New Roman" panose="02020603050405020304" pitchFamily="18" charset="0"/>
                  <a:ea typeface="Calibri" panose="020F0502020204030204" pitchFamily="34" charset="0"/>
                </a:endParaRPr>
              </a:p>
            </p:txBody>
          </p:sp>
        </p:grpSp>
      </p:grpSp>
      <p:sp>
        <p:nvSpPr>
          <p:cNvPr id="3" name="Rectangle 2">
            <a:extLst>
              <a:ext uri="{FF2B5EF4-FFF2-40B4-BE49-F238E27FC236}">
                <a16:creationId xmlns:a16="http://schemas.microsoft.com/office/drawing/2014/main" id="{747F152F-E307-834A-B902-A9A0841DBA9C}"/>
              </a:ext>
            </a:extLst>
          </p:cNvPr>
          <p:cNvSpPr/>
          <p:nvPr/>
        </p:nvSpPr>
        <p:spPr>
          <a:xfrm>
            <a:off x="2069788" y="4866801"/>
            <a:ext cx="2752725" cy="786049"/>
          </a:xfrm>
          <a:prstGeom prst="rect">
            <a:avLst/>
          </a:prstGeom>
        </p:spPr>
        <p:txBody>
          <a:bodyPr wrap="square">
            <a:spAutoFit/>
          </a:bodyPr>
          <a:lstStyle/>
          <a:p>
            <a:pPr algn="ctr">
              <a:lnSpc>
                <a:spcPct val="115000"/>
              </a:lnSpc>
            </a:pPr>
            <a:r>
              <a:rPr lang="en-US" sz="1000" dirty="0">
                <a:latin typeface="Times New Roman" panose="02020603050405020304" pitchFamily="18" charset="0"/>
                <a:ea typeface="Calibri" panose="020F0502020204030204" pitchFamily="34" charset="0"/>
              </a:rPr>
              <a:t>Figure 3.</a:t>
            </a:r>
            <a:r>
              <a:rPr lang="en-US" sz="1000" i="1" dirty="0">
                <a:latin typeface="Times New Roman" panose="02020603050405020304" pitchFamily="18" charset="0"/>
                <a:ea typeface="Calibri" panose="020F0502020204030204" pitchFamily="34" charset="0"/>
              </a:rPr>
              <a:t> Role Model</a:t>
            </a:r>
            <a:r>
              <a:rPr lang="en-US" sz="1000" dirty="0">
                <a:latin typeface="Times New Roman" panose="02020603050405020304" pitchFamily="18" charset="0"/>
                <a:ea typeface="Calibri" panose="020F0502020204030204" pitchFamily="34" charset="0"/>
              </a:rPr>
              <a:t>. Adapted from the Academy of Nutrition and Dietetics Commission on Dietetic Registration Online Preceptor Training Program; available at http://</a:t>
            </a:r>
            <a:r>
              <a:rPr lang="en-US" sz="1000" dirty="0" err="1">
                <a:latin typeface="Times New Roman" panose="02020603050405020304" pitchFamily="18" charset="0"/>
                <a:ea typeface="Calibri" panose="020F0502020204030204" pitchFamily="34" charset="0"/>
              </a:rPr>
              <a:t>www.cdrcampus.com</a:t>
            </a:r>
            <a:r>
              <a:rPr lang="en-US" sz="1000"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67715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E224-29A8-2240-BB11-A73DB2107CDB}"/>
              </a:ext>
            </a:extLst>
          </p:cNvPr>
          <p:cNvSpPr>
            <a:spLocks noGrp="1"/>
          </p:cNvSpPr>
          <p:nvPr>
            <p:ph type="title"/>
          </p:nvPr>
        </p:nvSpPr>
        <p:spPr/>
        <p:txBody>
          <a:bodyPr/>
          <a:lstStyle/>
          <a:p>
            <a:r>
              <a:rPr lang="en-US" dirty="0"/>
              <a:t>History of the </a:t>
            </a:r>
            <a:br>
              <a:rPr lang="en-US" dirty="0"/>
            </a:br>
            <a:r>
              <a:rPr lang="en-US" dirty="0"/>
              <a:t>Coordinated Program in Dietetics</a:t>
            </a:r>
          </a:p>
        </p:txBody>
      </p:sp>
      <p:sp>
        <p:nvSpPr>
          <p:cNvPr id="3" name="Content Placeholder 2">
            <a:extLst>
              <a:ext uri="{FF2B5EF4-FFF2-40B4-BE49-F238E27FC236}">
                <a16:creationId xmlns:a16="http://schemas.microsoft.com/office/drawing/2014/main" id="{DEA3BB85-2BCE-634F-9993-ADCB8980E29C}"/>
              </a:ext>
            </a:extLst>
          </p:cNvPr>
          <p:cNvSpPr>
            <a:spLocks noGrp="1"/>
          </p:cNvSpPr>
          <p:nvPr>
            <p:ph idx="1"/>
          </p:nvPr>
        </p:nvSpPr>
        <p:spPr/>
        <p:txBody>
          <a:bodyPr/>
          <a:lstStyle/>
          <a:p>
            <a:r>
              <a:rPr lang="en-US" dirty="0"/>
              <a:t>Housed in the Nutritional Science Program, College of Nursing and Health Profession</a:t>
            </a:r>
          </a:p>
          <a:p>
            <a:r>
              <a:rPr lang="en-US" dirty="0"/>
              <a:t>2012: Accepted 1</a:t>
            </a:r>
            <a:r>
              <a:rPr lang="en-US" baseline="30000" dirty="0"/>
              <a:t>st</a:t>
            </a:r>
            <a:r>
              <a:rPr lang="en-US" dirty="0"/>
              <a:t> class of students</a:t>
            </a:r>
          </a:p>
          <a:p>
            <a:r>
              <a:rPr lang="en-US" dirty="0"/>
              <a:t>2014: Inaugural class graduated</a:t>
            </a:r>
          </a:p>
          <a:p>
            <a:r>
              <a:rPr lang="en-US" dirty="0"/>
              <a:t>2016: Awarded Accreditation Status </a:t>
            </a:r>
          </a:p>
          <a:p>
            <a:r>
              <a:rPr lang="en-US" dirty="0"/>
              <a:t>2018: Placed on Probationary Status due to the pass rate</a:t>
            </a:r>
          </a:p>
          <a:p>
            <a:endParaRPr lang="en-US" dirty="0"/>
          </a:p>
        </p:txBody>
      </p:sp>
    </p:spTree>
    <p:extLst>
      <p:ext uri="{BB962C8B-B14F-4D97-AF65-F5344CB8AC3E}">
        <p14:creationId xmlns:p14="http://schemas.microsoft.com/office/powerpoint/2010/main" val="252628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AD16-0569-6B4C-A061-D47BA4634B46}"/>
              </a:ext>
            </a:extLst>
          </p:cNvPr>
          <p:cNvSpPr>
            <a:spLocks noGrp="1"/>
          </p:cNvSpPr>
          <p:nvPr>
            <p:ph type="title"/>
          </p:nvPr>
        </p:nvSpPr>
        <p:spPr/>
        <p:txBody>
          <a:bodyPr/>
          <a:lstStyle/>
          <a:p>
            <a:r>
              <a:rPr lang="en-US" dirty="0"/>
              <a:t>Why? Pass Rate Improvement</a:t>
            </a:r>
          </a:p>
        </p:txBody>
      </p:sp>
      <p:sp>
        <p:nvSpPr>
          <p:cNvPr id="3" name="Content Placeholder 2">
            <a:extLst>
              <a:ext uri="{FF2B5EF4-FFF2-40B4-BE49-F238E27FC236}">
                <a16:creationId xmlns:a16="http://schemas.microsoft.com/office/drawing/2014/main" id="{6AC67385-75CF-474E-871D-A2665D8CE94D}"/>
              </a:ext>
            </a:extLst>
          </p:cNvPr>
          <p:cNvSpPr>
            <a:spLocks noGrp="1"/>
          </p:cNvSpPr>
          <p:nvPr>
            <p:ph idx="1"/>
          </p:nvPr>
        </p:nvSpPr>
        <p:spPr/>
        <p:txBody>
          <a:bodyPr/>
          <a:lstStyle/>
          <a:p>
            <a:r>
              <a:rPr lang="en-US" dirty="0"/>
              <a:t>Keep accreditation</a:t>
            </a:r>
          </a:p>
          <a:p>
            <a:r>
              <a:rPr lang="en-US" dirty="0"/>
              <a:t>Graduate competent entry level professionals</a:t>
            </a:r>
          </a:p>
          <a:p>
            <a:r>
              <a:rPr lang="en-US" dirty="0"/>
              <a:t>Graduate students that will pass the CDR exam</a:t>
            </a:r>
          </a:p>
          <a:p>
            <a:r>
              <a:rPr lang="en-US" dirty="0"/>
              <a:t>Contribute to the profession</a:t>
            </a:r>
          </a:p>
          <a:p>
            <a:r>
              <a:rPr lang="en-US" dirty="0"/>
              <a:t>Keep positive reputation of A-State and the Coordinated Program in Dietetics</a:t>
            </a:r>
          </a:p>
          <a:p>
            <a:endParaRPr lang="en-US" dirty="0"/>
          </a:p>
        </p:txBody>
      </p:sp>
    </p:spTree>
    <p:extLst>
      <p:ext uri="{BB962C8B-B14F-4D97-AF65-F5344CB8AC3E}">
        <p14:creationId xmlns:p14="http://schemas.microsoft.com/office/powerpoint/2010/main" val="181722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E3B4-23FD-1C48-84D3-38FF112622C0}"/>
              </a:ext>
            </a:extLst>
          </p:cNvPr>
          <p:cNvSpPr>
            <a:spLocks noGrp="1"/>
          </p:cNvSpPr>
          <p:nvPr>
            <p:ph type="title"/>
          </p:nvPr>
        </p:nvSpPr>
        <p:spPr>
          <a:xfrm>
            <a:off x="1664238" y="1281335"/>
            <a:ext cx="2650588" cy="1280890"/>
          </a:xfrm>
        </p:spPr>
        <p:txBody>
          <a:bodyPr>
            <a:normAutofit fontScale="90000"/>
          </a:bodyPr>
          <a:lstStyle/>
          <a:p>
            <a:r>
              <a:rPr lang="en-US" dirty="0"/>
              <a:t>Strategies to Improve</a:t>
            </a:r>
            <a:br>
              <a:rPr lang="en-US" dirty="0"/>
            </a:br>
            <a:r>
              <a:rPr lang="en-US" dirty="0"/>
              <a:t>the</a:t>
            </a:r>
            <a:br>
              <a:rPr lang="en-US" dirty="0"/>
            </a:br>
            <a:r>
              <a:rPr lang="en-US" dirty="0"/>
              <a:t>Pass Rate </a:t>
            </a:r>
            <a:br>
              <a:rPr lang="en-US" dirty="0"/>
            </a:br>
            <a:endParaRPr lang="en-US" dirty="0"/>
          </a:p>
        </p:txBody>
      </p:sp>
      <p:pic>
        <p:nvPicPr>
          <p:cNvPr id="4" name="Content Placeholder 3">
            <a:extLst>
              <a:ext uri="{FF2B5EF4-FFF2-40B4-BE49-F238E27FC236}">
                <a16:creationId xmlns:a16="http://schemas.microsoft.com/office/drawing/2014/main" id="{96BF636E-9B3A-BB41-A50A-F1BA056E986F}"/>
              </a:ext>
            </a:extLst>
          </p:cNvPr>
          <p:cNvPicPr>
            <a:picLocks noGrp="1" noChangeAspect="1"/>
          </p:cNvPicPr>
          <p:nvPr>
            <p:ph idx="1"/>
          </p:nvPr>
        </p:nvPicPr>
        <p:blipFill>
          <a:blip r:embed="rId2"/>
          <a:stretch>
            <a:fillRect/>
          </a:stretch>
        </p:blipFill>
        <p:spPr>
          <a:xfrm>
            <a:off x="4543426" y="1281335"/>
            <a:ext cx="6855672" cy="4418695"/>
          </a:xfrm>
          <a:prstGeom prst="rect">
            <a:avLst/>
          </a:prstGeom>
        </p:spPr>
      </p:pic>
    </p:spTree>
    <p:extLst>
      <p:ext uri="{BB962C8B-B14F-4D97-AF65-F5344CB8AC3E}">
        <p14:creationId xmlns:p14="http://schemas.microsoft.com/office/powerpoint/2010/main" val="347835966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972</TotalTime>
  <Words>487</Words>
  <Application>Microsoft Macintosh PowerPoint</Application>
  <PresentationFormat>Widescreen</PresentationFormat>
  <Paragraphs>83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Times New Roman</vt:lpstr>
      <vt:lpstr>Wingdings 3</vt:lpstr>
      <vt:lpstr>Wisp</vt:lpstr>
      <vt:lpstr>Preceptor Training &amp; Assessment</vt:lpstr>
      <vt:lpstr>Learning Objectives</vt:lpstr>
      <vt:lpstr>Coordinated Program in Dietetics</vt:lpstr>
      <vt:lpstr>5 Supervised Practice Rotations</vt:lpstr>
      <vt:lpstr>ACEND Requirements</vt:lpstr>
      <vt:lpstr>Role of an Effective Preceptor</vt:lpstr>
      <vt:lpstr>History of the  Coordinated Program in Dietetics</vt:lpstr>
      <vt:lpstr>Why? Pass Rate Improvement</vt:lpstr>
      <vt:lpstr>Strategies to Improve the Pass Rate  </vt:lpstr>
      <vt:lpstr>Strategic Plan/Recommendations</vt:lpstr>
      <vt:lpstr>Strategic Plan/Recommendations</vt:lpstr>
      <vt:lpstr>Survey to be given to preceptors at training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Preceptor Training &amp; Assessment</dc:title>
  <dc:creator>Microsoft Office User</dc:creator>
  <cp:lastModifiedBy>Microsoft Office User</cp:lastModifiedBy>
  <cp:revision>24</cp:revision>
  <dcterms:created xsi:type="dcterms:W3CDTF">2019-03-06T16:11:27Z</dcterms:created>
  <dcterms:modified xsi:type="dcterms:W3CDTF">2019-03-08T22:01:38Z</dcterms:modified>
</cp:coreProperties>
</file>